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7" r:id="rId3"/>
  </p:sldIdLst>
  <p:sldSz cx="13970000" cy="1079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1pPr>
    <a:lvl2pPr marL="0" marR="0" indent="228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2pPr>
    <a:lvl3pPr marL="0" marR="0" indent="457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3pPr>
    <a:lvl4pPr marL="0" marR="0" indent="685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4pPr>
    <a:lvl5pPr marL="0" marR="0" indent="9144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5pPr>
    <a:lvl6pPr marL="0" marR="0" indent="11430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6pPr>
    <a:lvl7pPr marL="0" marR="0" indent="1371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7pPr>
    <a:lvl8pPr marL="0" marR="0" indent="1600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8pPr>
    <a:lvl9pPr marL="0" marR="0" indent="1828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4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902" y="-20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tif>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25000"/>
      </a:lnSpc>
      <a:defRPr sz="2600">
        <a:latin typeface="Avenir Roman"/>
        <a:ea typeface="Avenir Roman"/>
        <a:cs typeface="Avenir Roman"/>
        <a:sym typeface="Avenir Roman"/>
      </a:defRPr>
    </a:lvl1pPr>
    <a:lvl2pPr indent="228600" defTabSz="457200" latinLnBrk="0">
      <a:lnSpc>
        <a:spcPct val="125000"/>
      </a:lnSpc>
      <a:defRPr sz="2600">
        <a:latin typeface="Avenir Roman"/>
        <a:ea typeface="Avenir Roman"/>
        <a:cs typeface="Avenir Roman"/>
        <a:sym typeface="Avenir Roman"/>
      </a:defRPr>
    </a:lvl2pPr>
    <a:lvl3pPr indent="457200" defTabSz="457200" latinLnBrk="0">
      <a:lnSpc>
        <a:spcPct val="125000"/>
      </a:lnSpc>
      <a:defRPr sz="2600">
        <a:latin typeface="Avenir Roman"/>
        <a:ea typeface="Avenir Roman"/>
        <a:cs typeface="Avenir Roman"/>
        <a:sym typeface="Avenir Roman"/>
      </a:defRPr>
    </a:lvl3pPr>
    <a:lvl4pPr indent="685800" defTabSz="457200" latinLnBrk="0">
      <a:lnSpc>
        <a:spcPct val="125000"/>
      </a:lnSpc>
      <a:defRPr sz="2600">
        <a:latin typeface="Avenir Roman"/>
        <a:ea typeface="Avenir Roman"/>
        <a:cs typeface="Avenir Roman"/>
        <a:sym typeface="Avenir Roman"/>
      </a:defRPr>
    </a:lvl4pPr>
    <a:lvl5pPr indent="914400" defTabSz="457200" latinLnBrk="0">
      <a:lnSpc>
        <a:spcPct val="125000"/>
      </a:lnSpc>
      <a:defRPr sz="2600">
        <a:latin typeface="Avenir Roman"/>
        <a:ea typeface="Avenir Roman"/>
        <a:cs typeface="Avenir Roman"/>
        <a:sym typeface="Avenir Roman"/>
      </a:defRPr>
    </a:lvl5pPr>
    <a:lvl6pPr indent="1143000" defTabSz="457200" latinLnBrk="0">
      <a:lnSpc>
        <a:spcPct val="125000"/>
      </a:lnSpc>
      <a:defRPr sz="2600">
        <a:latin typeface="Avenir Roman"/>
        <a:ea typeface="Avenir Roman"/>
        <a:cs typeface="Avenir Roman"/>
        <a:sym typeface="Avenir Roman"/>
      </a:defRPr>
    </a:lvl6pPr>
    <a:lvl7pPr indent="1371600" defTabSz="457200" latinLnBrk="0">
      <a:lnSpc>
        <a:spcPct val="125000"/>
      </a:lnSpc>
      <a:defRPr sz="2600">
        <a:latin typeface="Avenir Roman"/>
        <a:ea typeface="Avenir Roman"/>
        <a:cs typeface="Avenir Roman"/>
        <a:sym typeface="Avenir Roman"/>
      </a:defRPr>
    </a:lvl7pPr>
    <a:lvl8pPr indent="1600200" defTabSz="457200" latinLnBrk="0">
      <a:lnSpc>
        <a:spcPct val="125000"/>
      </a:lnSpc>
      <a:defRPr sz="2600">
        <a:latin typeface="Avenir Roman"/>
        <a:ea typeface="Avenir Roman"/>
        <a:cs typeface="Avenir Roman"/>
        <a:sym typeface="Avenir Roman"/>
      </a:defRPr>
    </a:lvl8pPr>
    <a:lvl9pPr indent="1828800" defTabSz="457200" latinLnBrk="0">
      <a:lnSpc>
        <a:spcPct val="125000"/>
      </a:lnSpc>
      <a:defRPr sz="2600">
        <a:latin typeface="Avenir Roman"/>
        <a:ea typeface="Avenir Roman"/>
        <a:cs typeface="Avenir Roman"/>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exto del título"/>
          <p:cNvSpPr txBox="1">
            <a:spLocks noGrp="1"/>
          </p:cNvSpPr>
          <p:nvPr>
            <p:ph type="title"/>
          </p:nvPr>
        </p:nvSpPr>
        <p:spPr>
          <a:xfrm>
            <a:off x="1364257" y="1918642"/>
            <a:ext cx="11241486" cy="3547071"/>
          </a:xfrm>
          <a:prstGeom prst="rect">
            <a:avLst/>
          </a:prstGeom>
        </p:spPr>
        <p:txBody>
          <a:bodyPr anchor="b"/>
          <a:lstStyle/>
          <a:p>
            <a:r>
              <a:t>Texto del título</a:t>
            </a:r>
          </a:p>
        </p:txBody>
      </p:sp>
      <p:sp>
        <p:nvSpPr>
          <p:cNvPr id="12" name="Nivel de texto 1…"/>
          <p:cNvSpPr txBox="1">
            <a:spLocks noGrp="1"/>
          </p:cNvSpPr>
          <p:nvPr>
            <p:ph type="body" sz="quarter" idx="1"/>
          </p:nvPr>
        </p:nvSpPr>
        <p:spPr>
          <a:xfrm>
            <a:off x="1364257" y="5561210"/>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1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21"/>
          </p:nvPr>
        </p:nvSpPr>
        <p:spPr>
          <a:xfrm>
            <a:off x="1364257" y="6993681"/>
            <a:ext cx="11241486" cy="508001"/>
          </a:xfrm>
          <a:prstGeom prst="rect">
            <a:avLst/>
          </a:prstGeom>
        </p:spPr>
        <p:txBody>
          <a:bodyPr anchor="t">
            <a:spAutoFit/>
          </a:bodyPr>
          <a:lstStyle>
            <a:lvl1pPr marL="0" indent="0" algn="r">
              <a:lnSpc>
                <a:spcPct val="90000"/>
              </a:lnSpc>
              <a:buSzTx/>
              <a:buNone/>
              <a:defRPr sz="900"/>
            </a:lvl1pPr>
          </a:lstStyle>
          <a:p>
            <a:r>
              <a:t>–Johnny Appleseed</a:t>
            </a:r>
          </a:p>
        </p:txBody>
      </p:sp>
      <p:sp>
        <p:nvSpPr>
          <p:cNvPr id="94" name="“Type a quote here.”"/>
          <p:cNvSpPr>
            <a:spLocks noGrp="1"/>
          </p:cNvSpPr>
          <p:nvPr>
            <p:ph type="body" sz="quarter" idx="22"/>
          </p:nvPr>
        </p:nvSpPr>
        <p:spPr>
          <a:xfrm>
            <a:off x="1364257" y="4742656"/>
            <a:ext cx="11241486" cy="736700"/>
          </a:xfrm>
          <a:prstGeom prst="rect">
            <a:avLst/>
          </a:prstGeom>
        </p:spPr>
        <p:txBody>
          <a:bodyPr>
            <a:spAutoFit/>
          </a:bodyPr>
          <a:lstStyle>
            <a:lvl1pPr marL="0" indent="0">
              <a:buSzTx/>
              <a:buNone/>
            </a:lvl1pPr>
          </a:lstStyle>
          <a:p>
            <a:r>
              <a:t>“Type a quote here.” </a:t>
            </a:r>
          </a:p>
        </p:txBody>
      </p:sp>
      <p:sp>
        <p:nvSpPr>
          <p:cNvPr id="95"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n"/>
          <p:cNvSpPr>
            <a:spLocks noGrp="1"/>
          </p:cNvSpPr>
          <p:nvPr>
            <p:ph type="pic" idx="21"/>
          </p:nvPr>
        </p:nvSpPr>
        <p:spPr>
          <a:xfrm>
            <a:off x="-873125" y="158750"/>
            <a:ext cx="15708068" cy="10477500"/>
          </a:xfrm>
          <a:prstGeom prst="rect">
            <a:avLst/>
          </a:prstGeom>
        </p:spPr>
        <p:txBody>
          <a:bodyPr lIns="91439" tIns="45719" rIns="91439" bIns="45719" anchor="t">
            <a:noAutofit/>
          </a:bodyPr>
          <a:lstStyle/>
          <a:p>
            <a:endParaRPr/>
          </a:p>
        </p:txBody>
      </p:sp>
      <p:sp>
        <p:nvSpPr>
          <p:cNvPr id="10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n"/>
          <p:cNvSpPr>
            <a:spLocks noGrp="1"/>
          </p:cNvSpPr>
          <p:nvPr>
            <p:ph type="pic" idx="21"/>
          </p:nvPr>
        </p:nvSpPr>
        <p:spPr>
          <a:xfrm>
            <a:off x="1725786" y="840878"/>
            <a:ext cx="10504786" cy="7006839"/>
          </a:xfrm>
          <a:prstGeom prst="rect">
            <a:avLst/>
          </a:prstGeom>
        </p:spPr>
        <p:txBody>
          <a:bodyPr lIns="91439" tIns="45719" rIns="91439" bIns="45719" anchor="t">
            <a:noAutofit/>
          </a:bodyPr>
          <a:lstStyle/>
          <a:p>
            <a:endParaRPr/>
          </a:p>
        </p:txBody>
      </p:sp>
      <p:sp>
        <p:nvSpPr>
          <p:cNvPr id="21" name="Texto del título"/>
          <p:cNvSpPr txBox="1">
            <a:spLocks noGrp="1"/>
          </p:cNvSpPr>
          <p:nvPr>
            <p:ph type="title"/>
          </p:nvPr>
        </p:nvSpPr>
        <p:spPr>
          <a:xfrm>
            <a:off x="1364257" y="7375673"/>
            <a:ext cx="11241486" cy="1527970"/>
          </a:xfrm>
          <a:prstGeom prst="rect">
            <a:avLst/>
          </a:prstGeom>
        </p:spPr>
        <p:txBody>
          <a:bodyPr anchor="b"/>
          <a:lstStyle/>
          <a:p>
            <a:r>
              <a:t>Texto del título</a:t>
            </a:r>
          </a:p>
        </p:txBody>
      </p:sp>
      <p:sp>
        <p:nvSpPr>
          <p:cNvPr id="22" name="Nivel de texto 1…"/>
          <p:cNvSpPr txBox="1">
            <a:spLocks noGrp="1"/>
          </p:cNvSpPr>
          <p:nvPr>
            <p:ph type="body" sz="quarter" idx="1"/>
          </p:nvPr>
        </p:nvSpPr>
        <p:spPr>
          <a:xfrm>
            <a:off x="1364257" y="8958212"/>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23" name="Número de diapositiva"/>
          <p:cNvSpPr txBox="1">
            <a:spLocks noGrp="1"/>
          </p:cNvSpPr>
          <p:nvPr>
            <p:ph type="sldNum" sz="quarter" idx="2"/>
          </p:nvPr>
        </p:nvSpPr>
        <p:spPr>
          <a:xfrm>
            <a:off x="6790156" y="10090546"/>
            <a:ext cx="376045" cy="38854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exto del título"/>
          <p:cNvSpPr txBox="1">
            <a:spLocks noGrp="1"/>
          </p:cNvSpPr>
          <p:nvPr>
            <p:ph type="title"/>
          </p:nvPr>
        </p:nvSpPr>
        <p:spPr>
          <a:xfrm>
            <a:off x="1364257" y="3623964"/>
            <a:ext cx="11241486" cy="3547072"/>
          </a:xfrm>
          <a:prstGeom prst="rect">
            <a:avLst/>
          </a:prstGeom>
        </p:spPr>
        <p:txBody>
          <a:bodyPr/>
          <a:lstStyle/>
          <a:p>
            <a:r>
              <a:t>Texto del título</a:t>
            </a:r>
          </a:p>
        </p:txBody>
      </p:sp>
      <p:sp>
        <p:nvSpPr>
          <p:cNvPr id="3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n"/>
          <p:cNvSpPr>
            <a:spLocks noGrp="1"/>
          </p:cNvSpPr>
          <p:nvPr>
            <p:ph type="pic" idx="21"/>
          </p:nvPr>
        </p:nvSpPr>
        <p:spPr>
          <a:xfrm>
            <a:off x="2919511" y="840878"/>
            <a:ext cx="13274230" cy="8849488"/>
          </a:xfrm>
          <a:prstGeom prst="rect">
            <a:avLst/>
          </a:prstGeom>
        </p:spPr>
        <p:txBody>
          <a:bodyPr lIns="91439" tIns="45719" rIns="91439" bIns="45719" anchor="t">
            <a:noAutofit/>
          </a:bodyPr>
          <a:lstStyle/>
          <a:p>
            <a:endParaRPr/>
          </a:p>
        </p:txBody>
      </p:sp>
      <p:sp>
        <p:nvSpPr>
          <p:cNvPr id="39" name="Texto del título"/>
          <p:cNvSpPr txBox="1">
            <a:spLocks noGrp="1"/>
          </p:cNvSpPr>
          <p:nvPr>
            <p:ph type="title"/>
          </p:nvPr>
        </p:nvSpPr>
        <p:spPr>
          <a:xfrm>
            <a:off x="1023193" y="840878"/>
            <a:ext cx="5729884" cy="4283771"/>
          </a:xfrm>
          <a:prstGeom prst="rect">
            <a:avLst/>
          </a:prstGeom>
        </p:spPr>
        <p:txBody>
          <a:bodyPr anchor="b"/>
          <a:lstStyle>
            <a:lvl1pPr>
              <a:defRPr sz="3300" b="1"/>
            </a:lvl1pPr>
          </a:lstStyle>
          <a:p>
            <a:r>
              <a:t>Texto del título</a:t>
            </a:r>
          </a:p>
        </p:txBody>
      </p:sp>
      <p:sp>
        <p:nvSpPr>
          <p:cNvPr id="40" name="Nivel de texto 1…"/>
          <p:cNvSpPr txBox="1">
            <a:spLocks noGrp="1"/>
          </p:cNvSpPr>
          <p:nvPr>
            <p:ph type="body" sz="quarter" idx="1"/>
          </p:nvPr>
        </p:nvSpPr>
        <p:spPr>
          <a:xfrm>
            <a:off x="1023193" y="5274716"/>
            <a:ext cx="5729884" cy="4406554"/>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4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exto del título"/>
          <p:cNvSpPr txBox="1">
            <a:spLocks noGrp="1"/>
          </p:cNvSpPr>
          <p:nvPr>
            <p:ph type="title"/>
          </p:nvPr>
        </p:nvSpPr>
        <p:spPr>
          <a:prstGeom prst="rect">
            <a:avLst/>
          </a:prstGeom>
        </p:spPr>
        <p:txBody>
          <a:bodyPr/>
          <a:lstStyle/>
          <a:p>
            <a:r>
              <a:t>Texto del título</a:t>
            </a:r>
          </a:p>
        </p:txBody>
      </p:sp>
      <p:sp>
        <p:nvSpPr>
          <p:cNvPr id="49"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exto del título"/>
          <p:cNvSpPr txBox="1">
            <a:spLocks noGrp="1"/>
          </p:cNvSpPr>
          <p:nvPr>
            <p:ph type="title"/>
          </p:nvPr>
        </p:nvSpPr>
        <p:spPr>
          <a:prstGeom prst="rect">
            <a:avLst/>
          </a:prstGeom>
        </p:spPr>
        <p:txBody>
          <a:bodyPr/>
          <a:lstStyle/>
          <a:p>
            <a:r>
              <a:t>Texto del título</a:t>
            </a:r>
          </a:p>
        </p:txBody>
      </p:sp>
      <p:sp>
        <p:nvSpPr>
          <p:cNvPr id="57" name="Nivel de texto 1…"/>
          <p:cNvSpPr txBox="1">
            <a:spLocks noGrp="1"/>
          </p:cNvSpPr>
          <p:nvPr>
            <p:ph type="body" idx="1"/>
          </p:nvPr>
        </p:nvSpPr>
        <p:spPr>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5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n"/>
          <p:cNvSpPr>
            <a:spLocks noGrp="1"/>
          </p:cNvSpPr>
          <p:nvPr>
            <p:ph type="pic" idx="21"/>
          </p:nvPr>
        </p:nvSpPr>
        <p:spPr>
          <a:xfrm>
            <a:off x="4870400" y="2955478"/>
            <a:ext cx="10129615" cy="6753077"/>
          </a:xfrm>
          <a:prstGeom prst="rect">
            <a:avLst/>
          </a:prstGeom>
        </p:spPr>
        <p:txBody>
          <a:bodyPr lIns="91439" tIns="45719" rIns="91439" bIns="45719" anchor="t">
            <a:noAutofit/>
          </a:bodyPr>
          <a:lstStyle/>
          <a:p>
            <a:endParaRPr/>
          </a:p>
        </p:txBody>
      </p:sp>
      <p:sp>
        <p:nvSpPr>
          <p:cNvPr id="66" name="Texto del título"/>
          <p:cNvSpPr txBox="1">
            <a:spLocks noGrp="1"/>
          </p:cNvSpPr>
          <p:nvPr>
            <p:ph type="title"/>
          </p:nvPr>
        </p:nvSpPr>
        <p:spPr>
          <a:prstGeom prst="rect">
            <a:avLst/>
          </a:prstGeom>
        </p:spPr>
        <p:txBody>
          <a:bodyPr/>
          <a:lstStyle/>
          <a:p>
            <a:r>
              <a:t>Texto del título</a:t>
            </a:r>
          </a:p>
        </p:txBody>
      </p:sp>
      <p:sp>
        <p:nvSpPr>
          <p:cNvPr id="67" name="Nivel de texto 1…"/>
          <p:cNvSpPr txBox="1">
            <a:spLocks noGrp="1"/>
          </p:cNvSpPr>
          <p:nvPr>
            <p:ph type="body" sz="half" idx="1"/>
          </p:nvPr>
        </p:nvSpPr>
        <p:spPr>
          <a:xfrm>
            <a:off x="1023193" y="2955478"/>
            <a:ext cx="5729884" cy="6753077"/>
          </a:xfrm>
          <a:prstGeom prst="rect">
            <a:avLst/>
          </a:prstGeom>
        </p:spPr>
        <p:txBody>
          <a:bodyPr/>
          <a:lstStyle>
            <a:lvl1pPr marL="146957" indent="-146957">
              <a:defRPr b="1"/>
            </a:lvl1pPr>
            <a:lvl2pPr marL="489857" indent="-146957">
              <a:defRPr b="1"/>
            </a:lvl2pPr>
            <a:lvl3pPr marL="832757" indent="-146957">
              <a:defRPr b="1"/>
            </a:lvl3pPr>
            <a:lvl4pPr marL="1175657" indent="-146957">
              <a:defRPr b="1"/>
            </a:lvl4pPr>
            <a:lvl5pPr marL="1518557" indent="-146957">
              <a:defRPr b="1"/>
            </a:lvl5pPr>
          </a:lstStyle>
          <a:p>
            <a:r>
              <a:t>Nivel de texto 1</a:t>
            </a:r>
          </a:p>
          <a:p>
            <a:pPr lvl="1"/>
            <a:r>
              <a:t>Nivel de texto 2</a:t>
            </a:r>
          </a:p>
          <a:p>
            <a:pPr lvl="2"/>
            <a:r>
              <a:t>Nivel de texto 3</a:t>
            </a:r>
          </a:p>
          <a:p>
            <a:pPr lvl="3"/>
            <a:r>
              <a:t>Nivel de texto 4</a:t>
            </a:r>
          </a:p>
          <a:p>
            <a:pPr lvl="4"/>
            <a:r>
              <a:t>Nivel de texto 5</a:t>
            </a:r>
          </a:p>
        </p:txBody>
      </p:sp>
      <p:sp>
        <p:nvSpPr>
          <p:cNvPr id="6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Nivel de texto 1…"/>
          <p:cNvSpPr txBox="1">
            <a:spLocks noGrp="1"/>
          </p:cNvSpPr>
          <p:nvPr>
            <p:ph type="body" idx="1"/>
          </p:nvPr>
        </p:nvSpPr>
        <p:spPr>
          <a:xfrm>
            <a:off x="1023193" y="1523007"/>
            <a:ext cx="11923614" cy="7748986"/>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7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n"/>
          <p:cNvSpPr>
            <a:spLocks noGrp="1"/>
          </p:cNvSpPr>
          <p:nvPr>
            <p:ph type="pic" idx="21"/>
          </p:nvPr>
        </p:nvSpPr>
        <p:spPr>
          <a:xfrm>
            <a:off x="-2551163" y="1113730"/>
            <a:ext cx="12864953" cy="8576636"/>
          </a:xfrm>
          <a:prstGeom prst="rect">
            <a:avLst/>
          </a:prstGeom>
        </p:spPr>
        <p:txBody>
          <a:bodyPr lIns="91439" tIns="45719" rIns="91439" bIns="45719" anchor="t">
            <a:noAutofit/>
          </a:bodyPr>
          <a:lstStyle/>
          <a:p>
            <a:endParaRPr/>
          </a:p>
        </p:txBody>
      </p:sp>
      <p:sp>
        <p:nvSpPr>
          <p:cNvPr id="84" name="Imagen"/>
          <p:cNvSpPr>
            <a:spLocks noGrp="1"/>
          </p:cNvSpPr>
          <p:nvPr>
            <p:ph type="pic" sz="quarter" idx="22"/>
          </p:nvPr>
        </p:nvSpPr>
        <p:spPr>
          <a:xfrm>
            <a:off x="7175996" y="5558791"/>
            <a:ext cx="6507511" cy="4340601"/>
          </a:xfrm>
          <a:prstGeom prst="rect">
            <a:avLst/>
          </a:prstGeom>
        </p:spPr>
        <p:txBody>
          <a:bodyPr lIns="91439" tIns="45719" rIns="91439" bIns="45719" anchor="t">
            <a:noAutofit/>
          </a:bodyPr>
          <a:lstStyle/>
          <a:p>
            <a:endParaRPr/>
          </a:p>
        </p:txBody>
      </p:sp>
      <p:sp>
        <p:nvSpPr>
          <p:cNvPr id="85" name="Imagen"/>
          <p:cNvSpPr>
            <a:spLocks noGrp="1"/>
          </p:cNvSpPr>
          <p:nvPr>
            <p:ph type="pic" sz="quarter" idx="23"/>
          </p:nvPr>
        </p:nvSpPr>
        <p:spPr>
          <a:xfrm>
            <a:off x="6985000" y="1111310"/>
            <a:ext cx="6302872" cy="4201915"/>
          </a:xfrm>
          <a:prstGeom prst="rect">
            <a:avLst/>
          </a:prstGeom>
        </p:spPr>
        <p:txBody>
          <a:bodyPr lIns="91439" tIns="45719" rIns="91439" bIns="45719" anchor="t">
            <a:noAutofit/>
          </a:bodyPr>
          <a:lstStyle/>
          <a:p>
            <a:endParaRPr/>
          </a:p>
        </p:txBody>
      </p:sp>
      <p:sp>
        <p:nvSpPr>
          <p:cNvPr id="8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o del título"/>
          <p:cNvSpPr txBox="1">
            <a:spLocks noGrp="1"/>
          </p:cNvSpPr>
          <p:nvPr>
            <p:ph type="title"/>
          </p:nvPr>
        </p:nvSpPr>
        <p:spPr>
          <a:xfrm>
            <a:off x="1023193" y="636240"/>
            <a:ext cx="11923614" cy="23192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normAutofit/>
          </a:bodyPr>
          <a:lstStyle/>
          <a:p>
            <a:r>
              <a:t>Texto del título</a:t>
            </a:r>
          </a:p>
        </p:txBody>
      </p:sp>
      <p:sp>
        <p:nvSpPr>
          <p:cNvPr id="3" name="Nivel de texto 1…"/>
          <p:cNvSpPr txBox="1">
            <a:spLocks noGrp="1"/>
          </p:cNvSpPr>
          <p:nvPr>
            <p:ph type="body" idx="1"/>
          </p:nvPr>
        </p:nvSpPr>
        <p:spPr>
          <a:xfrm>
            <a:off x="1023193" y="2955478"/>
            <a:ext cx="11923614" cy="67530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normAutofit/>
          </a:bodyPr>
          <a:lstStyle/>
          <a:p>
            <a:r>
              <a:t>Nivel de texto 1</a:t>
            </a:r>
          </a:p>
          <a:p>
            <a:pPr lvl="1"/>
            <a:r>
              <a:t>Nivel de texto 2</a:t>
            </a:r>
          </a:p>
          <a:p>
            <a:pPr lvl="2"/>
            <a:r>
              <a:t>Nivel de texto 3</a:t>
            </a:r>
          </a:p>
          <a:p>
            <a:pPr lvl="3"/>
            <a:r>
              <a:t>Nivel de texto 4</a:t>
            </a:r>
          </a:p>
          <a:p>
            <a:pPr lvl="4"/>
            <a:r>
              <a:t>Nivel de texto 5</a:t>
            </a:r>
          </a:p>
        </p:txBody>
      </p:sp>
      <p:sp>
        <p:nvSpPr>
          <p:cNvPr id="4" name="Número de diapositiva"/>
          <p:cNvSpPr txBox="1">
            <a:spLocks noGrp="1"/>
          </p:cNvSpPr>
          <p:nvPr>
            <p:ph type="sldNum" sz="quarter" idx="2"/>
          </p:nvPr>
        </p:nvSpPr>
        <p:spPr>
          <a:xfrm>
            <a:off x="6790156" y="10097368"/>
            <a:ext cx="376045" cy="388541"/>
          </a:xfrm>
          <a:prstGeom prst="rect">
            <a:avLst/>
          </a:prstGeom>
          <a:ln w="12700">
            <a:miter lim="400000"/>
          </a:ln>
        </p:spPr>
        <p:txBody>
          <a:bodyPr wrap="none" lIns="54570" tIns="54570" rIns="54570" bIns="54570">
            <a:spAutoFit/>
          </a:bodyPr>
          <a:lstStyle>
            <a:lvl1pPr algn="ctr">
              <a:spcBef>
                <a:spcPts val="0"/>
              </a:spcBef>
              <a:defRPr sz="1800" b="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1pPr>
      <a:lvl2pPr marL="0" marR="0" indent="228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2pPr>
      <a:lvl3pPr marL="0" marR="0" indent="457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3pPr>
      <a:lvl4pPr marL="0" marR="0" indent="685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4pPr>
      <a:lvl5pPr marL="0" marR="0" indent="9144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5pPr>
      <a:lvl6pPr marL="0" marR="0" indent="11430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6pPr>
      <a:lvl7pPr marL="0" marR="0" indent="1371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7pPr>
      <a:lvl8pPr marL="0" marR="0" indent="1600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8pPr>
      <a:lvl9pPr marL="0" marR="0" indent="1828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9pPr>
    </p:titleStyle>
    <p:bodyStyle>
      <a:lvl1pPr marL="148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1pPr>
      <a:lvl2pPr marL="592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2pPr>
      <a:lvl3pPr marL="1037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3pPr>
      <a:lvl4pPr marL="1481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4pPr>
      <a:lvl5pPr marL="1926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5pPr>
      <a:lvl6pPr marL="2370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6pPr>
      <a:lvl7pPr marL="2815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7pPr>
      <a:lvl8pPr marL="3259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8pPr>
      <a:lvl9pPr marL="3704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posit.co" TargetMode="External"/><Relationship Id="rId3" Type="http://schemas.openxmlformats.org/officeDocument/2006/relationships/image" Target="../media/image3.tif"/><Relationship Id="rId7" Type="http://schemas.openxmlformats.org/officeDocument/2006/relationships/hyperlink" Target="mailto:info@posit.co"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hyperlink" Target="https://pos.it/cheatsheets" TargetMode="External"/><Relationship Id="rId4" Type="http://schemas.openxmlformats.org/officeDocument/2006/relationships/image" Target="../media/image4.png"/><Relationship Id="rId9" Type="http://schemas.openxmlformats.org/officeDocument/2006/relationships/hyperlink" Target="http://www.rplumber.io"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www.rplumber.io" TargetMode="External"/><Relationship Id="rId3" Type="http://schemas.openxmlformats.org/officeDocument/2006/relationships/image" Target="../media/image5.png"/><Relationship Id="rId7" Type="http://schemas.openxmlformats.org/officeDocument/2006/relationships/hyperlink" Target="http://posit.co"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mailto:info@posit.co" TargetMode="External"/><Relationship Id="rId5" Type="http://schemas.openxmlformats.org/officeDocument/2006/relationships/image" Target="../media/image6.png"/><Relationship Id="rId4" Type="http://schemas.openxmlformats.org/officeDocument/2006/relationships/image" Target="../media/image7.tif"/><Relationship Id="rId9" Type="http://schemas.openxmlformats.org/officeDocument/2006/relationships/hyperlink" Target="https://pos.it/cheatshee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pasted-image.pdf" descr="pasted-image.pdf"/>
          <p:cNvPicPr>
            <a:picLocks noChangeAspect="1"/>
          </p:cNvPicPr>
          <p:nvPr/>
        </p:nvPicPr>
        <p:blipFill>
          <a:blip r:embed="rId2"/>
          <a:stretch>
            <a:fillRect/>
          </a:stretch>
        </p:blipFill>
        <p:spPr>
          <a:xfrm>
            <a:off x="8369105" y="-684523"/>
            <a:ext cx="5603817" cy="2992964"/>
          </a:xfrm>
          <a:prstGeom prst="rect">
            <a:avLst/>
          </a:prstGeom>
          <a:ln w="12700">
            <a:miter lim="400000"/>
          </a:ln>
        </p:spPr>
      </p:pic>
      <p:pic>
        <p:nvPicPr>
          <p:cNvPr id="129" name="pasted-image.tiff" descr="pasted-image.tiff"/>
          <p:cNvPicPr>
            <a:picLocks noChangeAspect="1"/>
          </p:cNvPicPr>
          <p:nvPr/>
        </p:nvPicPr>
        <p:blipFill>
          <a:blip r:embed="rId3"/>
          <a:srcRect b="8792"/>
          <a:stretch>
            <a:fillRect/>
          </a:stretch>
        </p:blipFill>
        <p:spPr>
          <a:xfrm>
            <a:off x="10632950" y="5294644"/>
            <a:ext cx="2768601" cy="2630007"/>
          </a:xfrm>
          <a:prstGeom prst="rect">
            <a:avLst/>
          </a:prstGeom>
          <a:ln w="12700">
            <a:miter lim="400000"/>
          </a:ln>
        </p:spPr>
      </p:pic>
      <p:sp>
        <p:nvSpPr>
          <p:cNvPr id="130" name="Rectángulo"/>
          <p:cNvSpPr/>
          <p:nvPr/>
        </p:nvSpPr>
        <p:spPr>
          <a:xfrm>
            <a:off x="210294" y="1164522"/>
            <a:ext cx="4346832" cy="8762614"/>
          </a:xfrm>
          <a:prstGeom prst="rect">
            <a:avLst/>
          </a:prstGeom>
          <a:solidFill>
            <a:srgbClr val="494949">
              <a:alpha val="19776"/>
            </a:srgbClr>
          </a:solidFill>
          <a:ln w="12700">
            <a:miter lim="400000"/>
          </a:ln>
        </p:spPr>
        <p:txBody>
          <a:bodyPr lIns="54570" tIns="54570" rIns="54570" bIns="54570" anchor="ctr"/>
          <a:lstStyle/>
          <a:p>
            <a:pPr>
              <a:lnSpc>
                <a:spcPct val="80000"/>
              </a:lnSpc>
              <a:spcBef>
                <a:spcPts val="0"/>
              </a:spcBef>
              <a:defRPr sz="1000" b="0">
                <a:solidFill>
                  <a:srgbClr val="000000"/>
                </a:solidFill>
              </a:defRPr>
            </a:pPr>
            <a:endParaRPr/>
          </a:p>
        </p:txBody>
      </p:sp>
      <p:sp>
        <p:nvSpPr>
          <p:cNvPr id="131" name="Introduction to REST APIs"/>
          <p:cNvSpPr txBox="1"/>
          <p:nvPr/>
        </p:nvSpPr>
        <p:spPr>
          <a:xfrm>
            <a:off x="306210" y="1199726"/>
            <a:ext cx="3074560" cy="2718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000" dirty="0" err="1"/>
              <a:t>Introduc</a:t>
            </a:r>
            <a:r>
              <a:rPr lang="es-ES" sz="2000" dirty="0"/>
              <a:t>c</a:t>
            </a:r>
            <a:r>
              <a:rPr sz="2000" dirty="0" err="1"/>
              <a:t>i</a:t>
            </a:r>
            <a:r>
              <a:rPr lang="es-ES" sz="2000" dirty="0" err="1"/>
              <a:t>ó</a:t>
            </a:r>
            <a:r>
              <a:rPr sz="2000" dirty="0"/>
              <a:t>n to REST APIs</a:t>
            </a:r>
          </a:p>
        </p:txBody>
      </p:sp>
      <p:sp>
        <p:nvSpPr>
          <p:cNvPr id="132" name="Web APIs use HTTP to communicate between client and server."/>
          <p:cNvSpPr txBox="1"/>
          <p:nvPr/>
        </p:nvSpPr>
        <p:spPr>
          <a:xfrm>
            <a:off x="309621" y="1517669"/>
            <a:ext cx="4206387" cy="9926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sz="1100" dirty="0"/>
              <a:t>APIs</a:t>
            </a:r>
            <a:r>
              <a:rPr lang="es-ES" sz="1100" dirty="0"/>
              <a:t> web</a:t>
            </a:r>
            <a:r>
              <a:rPr sz="1100" dirty="0"/>
              <a:t> us</a:t>
            </a:r>
            <a:r>
              <a:rPr lang="es-ES" sz="1100" dirty="0" err="1"/>
              <a:t>an</a:t>
            </a:r>
            <a:r>
              <a:rPr sz="1100" dirty="0"/>
              <a:t> </a:t>
            </a:r>
            <a:r>
              <a:rPr sz="1100" b="1" dirty="0"/>
              <a:t>HTTP</a:t>
            </a:r>
            <a:r>
              <a:rPr sz="1100" dirty="0"/>
              <a:t> </a:t>
            </a:r>
            <a:r>
              <a:rPr lang="es-ES" sz="1100" dirty="0"/>
              <a:t>para</a:t>
            </a:r>
            <a:r>
              <a:rPr sz="1100" dirty="0"/>
              <a:t> </a:t>
            </a:r>
            <a:r>
              <a:rPr sz="1100" dirty="0" err="1"/>
              <a:t>comunica</a:t>
            </a:r>
            <a:r>
              <a:rPr lang="es-ES" sz="1100" dirty="0" err="1"/>
              <a:t>rse</a:t>
            </a:r>
            <a:r>
              <a:rPr sz="1100" dirty="0"/>
              <a:t> </a:t>
            </a:r>
            <a:r>
              <a:rPr lang="es-ES" sz="1100" dirty="0"/>
              <a:t>entre</a:t>
            </a:r>
            <a:r>
              <a:rPr sz="1100" dirty="0"/>
              <a:t> </a:t>
            </a:r>
            <a:r>
              <a:rPr sz="1100" b="1" dirty="0"/>
              <a:t>client</a:t>
            </a:r>
            <a:r>
              <a:rPr lang="es-ES" sz="1100" b="1" dirty="0"/>
              <a:t>e</a:t>
            </a:r>
            <a:r>
              <a:rPr sz="1100" dirty="0"/>
              <a:t> </a:t>
            </a:r>
            <a:r>
              <a:rPr lang="es-ES" sz="1100" dirty="0"/>
              <a:t>y</a:t>
            </a:r>
            <a:r>
              <a:rPr sz="1100" dirty="0"/>
              <a:t> </a:t>
            </a:r>
            <a:r>
              <a:rPr sz="1100" b="1" dirty="0"/>
              <a:t>serv</a:t>
            </a:r>
            <a:r>
              <a:rPr lang="es-ES" sz="1100" b="1" dirty="0"/>
              <a:t>ido</a:t>
            </a:r>
            <a:r>
              <a:rPr sz="1100" b="1" dirty="0"/>
              <a:t>r</a:t>
            </a:r>
            <a:r>
              <a:rPr sz="1100" dirty="0"/>
              <a:t>.</a:t>
            </a:r>
          </a:p>
        </p:txBody>
      </p:sp>
      <p:sp>
        <p:nvSpPr>
          <p:cNvPr id="133" name="REST APIs with plumber: : CHEATSHEET"/>
          <p:cNvSpPr txBox="1">
            <a:spLocks noGrp="1"/>
          </p:cNvSpPr>
          <p:nvPr>
            <p:ph type="title"/>
          </p:nvPr>
        </p:nvSpPr>
        <p:spPr>
          <a:xfrm>
            <a:off x="275721" y="361177"/>
            <a:ext cx="10898129" cy="803346"/>
          </a:xfrm>
          <a:prstGeom prst="rect">
            <a:avLst/>
          </a:prstGeom>
        </p:spPr>
        <p:txBody>
          <a:bodyPr lIns="0" tIns="0" rIns="0" bIns="0" anchor="t"/>
          <a:lstStyle/>
          <a:p>
            <a:r>
              <a:rPr dirty="0"/>
              <a:t>REST APIs </a:t>
            </a:r>
            <a:r>
              <a:rPr lang="en-US" dirty="0"/>
              <a:t>con</a:t>
            </a:r>
            <a:r>
              <a:rPr dirty="0"/>
              <a:t> plumber: : </a:t>
            </a:r>
            <a:r>
              <a:rPr lang="en-US" sz="3300" b="1" dirty="0"/>
              <a:t>GU</a:t>
            </a:r>
            <a:r>
              <a:rPr lang="es-ES" sz="3300" b="1" dirty="0"/>
              <a:t>ÍA RÁPIDA</a:t>
            </a:r>
            <a:r>
              <a:rPr dirty="0"/>
              <a:t> </a:t>
            </a:r>
          </a:p>
        </p:txBody>
      </p:sp>
      <p:sp>
        <p:nvSpPr>
          <p:cNvPr id="134" name="Filters can forward requests (after potentially mutating them), throw errors, or return a response without forwarding the request. Filters are defined similarly to endpoints using the @filter [name] tag. By default, filters apply to all endpoints. Endpoi"/>
          <p:cNvSpPr txBox="1"/>
          <p:nvPr/>
        </p:nvSpPr>
        <p:spPr>
          <a:xfrm>
            <a:off x="5044152" y="2426057"/>
            <a:ext cx="4255988" cy="8611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lang="es-ES" sz="900" dirty="0"/>
              <a:t>Los filtros pueden reenviar solicitudes (después de mutarlas potencialmente), generar errores o devolver una respuesta sin reenviar la solicitud</a:t>
            </a:r>
            <a:r>
              <a:rPr sz="900" dirty="0"/>
              <a:t>. </a:t>
            </a:r>
            <a:r>
              <a:rPr lang="es-ES" sz="900" dirty="0"/>
              <a:t>Los filtros se definen de forma similar a los puntos de conexión mediante la etiqueta</a:t>
            </a:r>
            <a:r>
              <a:rPr sz="900" dirty="0"/>
              <a:t> </a:t>
            </a:r>
            <a:r>
              <a:rPr sz="900" dirty="0">
                <a:latin typeface="Courier"/>
                <a:ea typeface="Courier"/>
                <a:cs typeface="Courier"/>
                <a:sym typeface="Courier"/>
              </a:rPr>
              <a:t>@filter [name</a:t>
            </a:r>
            <a:r>
              <a:rPr lang="es-ES" sz="900" dirty="0">
                <a:latin typeface="Courier"/>
                <a:ea typeface="Courier"/>
                <a:cs typeface="Courier"/>
                <a:sym typeface="Courier"/>
              </a:rPr>
              <a:t>]</a:t>
            </a:r>
            <a:r>
              <a:rPr sz="900" dirty="0"/>
              <a:t>. </a:t>
            </a:r>
            <a:r>
              <a:rPr lang="es-ES" sz="900" dirty="0"/>
              <a:t>De forma predeterminada, los filtros se aplican a todos los puntos de conexión</a:t>
            </a:r>
            <a:r>
              <a:rPr sz="900" dirty="0"/>
              <a:t>. </a:t>
            </a:r>
            <a:r>
              <a:rPr lang="es-ES" sz="900" dirty="0"/>
              <a:t>Los puntos de conexión pueden optar por no participar en los filtros mediante la etiqueta </a:t>
            </a:r>
            <a:r>
              <a:rPr sz="900" dirty="0">
                <a:latin typeface="Courier"/>
                <a:ea typeface="Courier"/>
                <a:cs typeface="Courier"/>
                <a:sym typeface="Courier"/>
              </a:rPr>
              <a:t>@preempt</a:t>
            </a:r>
            <a:r>
              <a:rPr sz="900" dirty="0"/>
              <a:t>.</a:t>
            </a:r>
          </a:p>
        </p:txBody>
      </p:sp>
      <p:sp>
        <p:nvSpPr>
          <p:cNvPr id="135" name="Documentation"/>
          <p:cNvSpPr txBox="1"/>
          <p:nvPr/>
        </p:nvSpPr>
        <p:spPr>
          <a:xfrm>
            <a:off x="9430821" y="4398146"/>
            <a:ext cx="2250616" cy="3334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lang="es-ES" sz="2400"/>
              <a:t>Documentación</a:t>
            </a:r>
            <a:endParaRPr sz="2400" dirty="0"/>
          </a:p>
        </p:txBody>
      </p:sp>
      <p:sp>
        <p:nvSpPr>
          <p:cNvPr id="136" name="Línea"/>
          <p:cNvSpPr/>
          <p:nvPr/>
        </p:nvSpPr>
        <p:spPr>
          <a:xfrm>
            <a:off x="2354308" y="10337513"/>
            <a:ext cx="1132119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37" name="HTTP"/>
          <p:cNvSpPr txBox="1"/>
          <p:nvPr/>
        </p:nvSpPr>
        <p:spPr>
          <a:xfrm>
            <a:off x="294379" y="1729001"/>
            <a:ext cx="1013598"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2700" tIns="12700" rIns="12700" bIns="12700" anchor="ctr"/>
          <a:lstStyle/>
          <a:p>
            <a:pPr lvl="1" indent="0"/>
            <a:r>
              <a:t>HTTP</a:t>
            </a:r>
          </a:p>
        </p:txBody>
      </p:sp>
      <p:sp>
        <p:nvSpPr>
          <p:cNvPr id="138" name="HTTP is built around a request and a response. A client makes a request to a server, which handles the request and provides a response. Requests and responses are specially formatted text containing details and data about the exchange between client and "/>
          <p:cNvSpPr txBox="1"/>
          <p:nvPr/>
        </p:nvSpPr>
        <p:spPr>
          <a:xfrm>
            <a:off x="309621" y="2590775"/>
            <a:ext cx="4235318" cy="8843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100" dirty="0"/>
              <a:t>HTTP se basa en una solicitud y una respuesta. Un cliente realiza una solicitud a un servidor, que gestiona la solicitud y proporciona una respuesta. Las solicitudes y respuestas son textos con un formato especial que contiene detalles y datos sobre el intercambio entre el cliente y el servidor.</a:t>
            </a:r>
            <a:endParaRPr sz="1100" dirty="0"/>
          </a:p>
        </p:txBody>
      </p:sp>
      <p:sp>
        <p:nvSpPr>
          <p:cNvPr id="139" name="REQUEST"/>
          <p:cNvSpPr txBox="1"/>
          <p:nvPr/>
        </p:nvSpPr>
        <p:spPr>
          <a:xfrm>
            <a:off x="280000" y="3413120"/>
            <a:ext cx="856004" cy="210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dirty="0"/>
              <a:t>SOLICITUD</a:t>
            </a:r>
            <a:endParaRPr dirty="0"/>
          </a:p>
        </p:txBody>
      </p:sp>
      <p:sp>
        <p:nvSpPr>
          <p:cNvPr id="140" name="RESPONSE"/>
          <p:cNvSpPr txBox="1"/>
          <p:nvPr/>
        </p:nvSpPr>
        <p:spPr>
          <a:xfrm>
            <a:off x="307214" y="5003987"/>
            <a:ext cx="965008" cy="210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a:t>RESPUESTA</a:t>
            </a:r>
            <a:endParaRPr dirty="0"/>
          </a:p>
        </p:txBody>
      </p:sp>
      <p:sp>
        <p:nvSpPr>
          <p:cNvPr id="141" name="Plumber APIs can be run programmatically from within an R session."/>
          <p:cNvSpPr txBox="1"/>
          <p:nvPr/>
        </p:nvSpPr>
        <p:spPr>
          <a:xfrm>
            <a:off x="9370808" y="1536616"/>
            <a:ext cx="2912300" cy="3872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000" dirty="0"/>
              <a:t>Plumber APIs can be run programmatically from within an R session.</a:t>
            </a:r>
          </a:p>
        </p:txBody>
      </p:sp>
      <p:sp>
        <p:nvSpPr>
          <p:cNvPr id="142" name="Running Plumber APIs"/>
          <p:cNvSpPr txBox="1"/>
          <p:nvPr/>
        </p:nvSpPr>
        <p:spPr>
          <a:xfrm>
            <a:off x="9423250" y="1166499"/>
            <a:ext cx="2189702" cy="4196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lang="es-ES" sz="1600" dirty="0"/>
              <a:t>Ejecución de las API de</a:t>
            </a:r>
          </a:p>
          <a:p>
            <a:pPr lvl="1" indent="0">
              <a:lnSpc>
                <a:spcPct val="80000"/>
              </a:lnSpc>
              <a:spcBef>
                <a:spcPts val="0"/>
              </a:spcBef>
              <a:defRPr sz="2500" b="0">
                <a:solidFill>
                  <a:srgbClr val="494949"/>
                </a:solidFill>
              </a:defRPr>
            </a:pPr>
            <a:r>
              <a:rPr lang="es-ES" sz="1600" dirty="0" err="1"/>
              <a:t>plumnber</a:t>
            </a:r>
            <a:endParaRPr sz="1600" dirty="0"/>
          </a:p>
        </p:txBody>
      </p:sp>
      <p:sp>
        <p:nvSpPr>
          <p:cNvPr id="143" name="Línea"/>
          <p:cNvSpPr/>
          <p:nvPr/>
        </p:nvSpPr>
        <p:spPr>
          <a:xfrm>
            <a:off x="9410550" y="1127986"/>
            <a:ext cx="296537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44" name="Interact with the API"/>
          <p:cNvSpPr txBox="1"/>
          <p:nvPr/>
        </p:nvSpPr>
        <p:spPr>
          <a:xfrm>
            <a:off x="9442787" y="7987057"/>
            <a:ext cx="2984791" cy="321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lang="es-ES" sz="2400"/>
              <a:t>Interactuar con la API</a:t>
            </a:r>
            <a:endParaRPr sz="2400" dirty="0"/>
          </a:p>
        </p:txBody>
      </p:sp>
      <p:sp>
        <p:nvSpPr>
          <p:cNvPr id="145" name="Plumber pipeline"/>
          <p:cNvSpPr txBox="1"/>
          <p:nvPr/>
        </p:nvSpPr>
        <p:spPr>
          <a:xfrm>
            <a:off x="4794051" y="1162404"/>
            <a:ext cx="2955937" cy="321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Plumber </a:t>
            </a:r>
            <a:r>
              <a:rPr lang="en-US" sz="2400" dirty="0" err="1"/>
              <a:t>canalizaci</a:t>
            </a:r>
            <a:r>
              <a:rPr lang="es-ES" sz="2400" dirty="0" err="1"/>
              <a:t>ón</a:t>
            </a:r>
            <a:endParaRPr sz="2400" dirty="0"/>
          </a:p>
        </p:txBody>
      </p:sp>
      <p:sp>
        <p:nvSpPr>
          <p:cNvPr id="146" name="Línea"/>
          <p:cNvSpPr/>
          <p:nvPr/>
        </p:nvSpPr>
        <p:spPr>
          <a:xfrm>
            <a:off x="4838550" y="1127986"/>
            <a:ext cx="430967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47" name="Endpoints define the R code that is executed in response to incoming requests. These endpoints correspond to HTTP methods and respond to incoming requests that match the defined method."/>
          <p:cNvSpPr txBox="1"/>
          <p:nvPr/>
        </p:nvSpPr>
        <p:spPr>
          <a:xfrm>
            <a:off x="5037595" y="4816082"/>
            <a:ext cx="4194264" cy="6088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lang="es-ES" sz="900"/>
              <a:t>Los puntos de conexión definen el código de R que se ejecuta en respuesta a las solicitudes entrantes. Estos puntos de conexión corresponden a métodos HTTP y responden a las solicitudes entrantes que coinciden con el método definido.</a:t>
            </a:r>
            <a:endParaRPr sz="900" dirty="0"/>
          </a:p>
        </p:txBody>
      </p:sp>
      <p:sp>
        <p:nvSpPr>
          <p:cNvPr id="148" name="METHODS"/>
          <p:cNvSpPr txBox="1"/>
          <p:nvPr/>
        </p:nvSpPr>
        <p:spPr>
          <a:xfrm>
            <a:off x="5093477" y="5405074"/>
            <a:ext cx="804707" cy="210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a:t>MÉTODOS</a:t>
            </a:r>
            <a:endParaRPr dirty="0"/>
          </a:p>
        </p:txBody>
      </p:sp>
      <p:sp>
        <p:nvSpPr>
          <p:cNvPr id="149" name="IDE INTEGRATION"/>
          <p:cNvSpPr txBox="1"/>
          <p:nvPr/>
        </p:nvSpPr>
        <p:spPr>
          <a:xfrm>
            <a:off x="9383527" y="3030337"/>
            <a:ext cx="1553645"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2700" tIns="12700" rIns="12700" bIns="12700" anchor="ctr"/>
          <a:lstStyle/>
          <a:p>
            <a:pPr lvl="1" indent="0"/>
            <a:r>
              <a:rPr lang="es-ES" sz="1100"/>
              <a:t>INTEGRACIÓN DE IDE</a:t>
            </a:r>
            <a:endParaRPr sz="1100" dirty="0"/>
          </a:p>
        </p:txBody>
      </p:sp>
      <p:sp>
        <p:nvSpPr>
          <p:cNvPr id="150" name="Once the API is running, it can be interacted with using any HTTP client. Note that using httr requires using a separate R session from the one serving the API."/>
          <p:cNvSpPr txBox="1"/>
          <p:nvPr/>
        </p:nvSpPr>
        <p:spPr>
          <a:xfrm>
            <a:off x="9453537" y="8267535"/>
            <a:ext cx="4211036" cy="6642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lang="es-ES" sz="1000" dirty="0"/>
              <a:t>Una vez que la API se está ejecutando, se puede interactuar con ella mediante cualquier cliente HTTP.</a:t>
            </a:r>
            <a:r>
              <a:rPr sz="1000" dirty="0"/>
              <a:t> </a:t>
            </a:r>
            <a:r>
              <a:rPr lang="es-ES" sz="1000" dirty="0"/>
              <a:t>Tenga en cuenta que el uso de</a:t>
            </a:r>
            <a:r>
              <a:rPr sz="1000" dirty="0"/>
              <a:t> </a:t>
            </a:r>
            <a:r>
              <a:rPr sz="1000" dirty="0" err="1">
                <a:latin typeface="Courier"/>
                <a:ea typeface="Courier"/>
                <a:cs typeface="Courier"/>
                <a:sym typeface="Courier"/>
              </a:rPr>
              <a:t>httr</a:t>
            </a:r>
            <a:r>
              <a:rPr sz="1000" dirty="0"/>
              <a:t> </a:t>
            </a:r>
            <a:r>
              <a:rPr lang="es-ES" sz="1000" dirty="0"/>
              <a:t>requiere el uso de una sesión de R independiente de la que sirve a la API.</a:t>
            </a:r>
            <a:endParaRPr sz="1000" dirty="0"/>
          </a:p>
        </p:txBody>
      </p:sp>
      <p:sp>
        <p:nvSpPr>
          <p:cNvPr id="151" name="Plumber endpoints contain R code that is executed in response to an HTTP request. Incoming requests pass through a set of mechanisms before a response is returned to the client."/>
          <p:cNvSpPr txBox="1"/>
          <p:nvPr/>
        </p:nvSpPr>
        <p:spPr>
          <a:xfrm>
            <a:off x="4794051" y="1527581"/>
            <a:ext cx="4345299" cy="5710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lnSpcReduction="10000"/>
          </a:bodyPr>
          <a:lstStyle>
            <a:lvl1pPr>
              <a:lnSpc>
                <a:spcPct val="90000"/>
              </a:lnSpc>
              <a:spcBef>
                <a:spcPts val="600"/>
              </a:spcBef>
              <a:defRPr b="0">
                <a:solidFill>
                  <a:srgbClr val="000000"/>
                </a:solidFill>
              </a:defRPr>
            </a:lvl1pPr>
          </a:lstStyle>
          <a:p>
            <a:r>
              <a:rPr lang="es-ES" sz="1100" dirty="0"/>
              <a:t>Los puntos de conexión de </a:t>
            </a:r>
            <a:r>
              <a:rPr lang="es-ES" sz="1100" dirty="0" err="1"/>
              <a:t>plumber</a:t>
            </a:r>
            <a:r>
              <a:rPr lang="es-ES" sz="1100" dirty="0"/>
              <a:t> contienen código R que se ejecuta en respuesta a una solicitud HTTP. Las solicitudes entrantes pasan a través de un conjunto de mecanismos antes de que se devuelva una respuesta al cliente.</a:t>
            </a:r>
            <a:endParaRPr sz="1100" dirty="0"/>
          </a:p>
        </p:txBody>
      </p:sp>
      <p:sp>
        <p:nvSpPr>
          <p:cNvPr id="154" name="Línea"/>
          <p:cNvSpPr/>
          <p:nvPr/>
        </p:nvSpPr>
        <p:spPr>
          <a:xfrm>
            <a:off x="1050951" y="2106050"/>
            <a:ext cx="2674305" cy="1"/>
          </a:xfrm>
          <a:prstGeom prst="line">
            <a:avLst/>
          </a:prstGeom>
          <a:noFill/>
          <a:ln w="25400" cap="flat">
            <a:solidFill>
              <a:srgbClr val="000000"/>
            </a:solidFill>
            <a:prstDash val="solid"/>
            <a:miter lim="400000"/>
            <a:tailEnd type="triangle" w="med" len="med"/>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sp>
        <p:nvSpPr>
          <p:cNvPr id="155" name="Línea"/>
          <p:cNvSpPr/>
          <p:nvPr/>
        </p:nvSpPr>
        <p:spPr>
          <a:xfrm>
            <a:off x="1038251" y="2233050"/>
            <a:ext cx="2674305" cy="1"/>
          </a:xfrm>
          <a:prstGeom prst="line">
            <a:avLst/>
          </a:prstGeom>
          <a:noFill/>
          <a:ln w="25400" cap="flat">
            <a:solidFill>
              <a:srgbClr val="000000"/>
            </a:solidFill>
            <a:prstDash val="solid"/>
            <a:miter lim="400000"/>
            <a:headEnd type="triangle" w="med" len="med"/>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sp>
        <p:nvSpPr>
          <p:cNvPr id="156" name="HTTP"/>
          <p:cNvSpPr/>
          <p:nvPr/>
        </p:nvSpPr>
        <p:spPr>
          <a:xfrm>
            <a:off x="1751670" y="1949121"/>
            <a:ext cx="1270001" cy="397496"/>
          </a:xfrm>
          <a:prstGeom prst="roundRect">
            <a:avLst>
              <a:gd name="adj" fmla="val 47925"/>
            </a:avLst>
          </a:prstGeom>
          <a:solidFill>
            <a:srgbClr val="A6AAA9"/>
          </a:solidFill>
          <a:ln w="12700" cap="flat">
            <a:noFill/>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lvl1pPr algn="ctr">
              <a:lnSpc>
                <a:spcPct val="80000"/>
              </a:lnSpc>
              <a:spcBef>
                <a:spcPts val="0"/>
              </a:spcBef>
              <a:defRPr b="0">
                <a:solidFill>
                  <a:srgbClr val="000000"/>
                </a:solidFill>
              </a:defRPr>
            </a:lvl1pPr>
          </a:lstStyle>
          <a:p>
            <a:r>
              <a:t>HTTP</a:t>
            </a:r>
          </a:p>
        </p:txBody>
      </p:sp>
      <p:sp>
        <p:nvSpPr>
          <p:cNvPr id="157" name="request"/>
          <p:cNvSpPr txBox="1"/>
          <p:nvPr/>
        </p:nvSpPr>
        <p:spPr>
          <a:xfrm>
            <a:off x="1138240" y="1928449"/>
            <a:ext cx="563366" cy="22890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lang="es-ES" dirty="0"/>
              <a:t>solicitud</a:t>
            </a:r>
            <a:endParaRPr dirty="0"/>
          </a:p>
        </p:txBody>
      </p:sp>
      <p:sp>
        <p:nvSpPr>
          <p:cNvPr id="158" name="response"/>
          <p:cNvSpPr txBox="1"/>
          <p:nvPr/>
        </p:nvSpPr>
        <p:spPr>
          <a:xfrm>
            <a:off x="3049843" y="2277684"/>
            <a:ext cx="764440" cy="22890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dirty="0"/>
              <a:t>resp</a:t>
            </a:r>
            <a:r>
              <a:rPr lang="es-ES" dirty="0" err="1"/>
              <a:t>uesta</a:t>
            </a:r>
            <a:endParaRPr dirty="0"/>
          </a:p>
        </p:txBody>
      </p:sp>
      <p:sp>
        <p:nvSpPr>
          <p:cNvPr id="160" name="#&lt; HTTP/1.1 200 OK…"/>
          <p:cNvSpPr txBox="1"/>
          <p:nvPr/>
        </p:nvSpPr>
        <p:spPr>
          <a:xfrm>
            <a:off x="1170138" y="5545828"/>
            <a:ext cx="3176235" cy="803347"/>
          </a:xfrm>
          <a:prstGeom prst="rect">
            <a:avLst/>
          </a:prstGeom>
          <a:solidFill>
            <a:srgbClr val="FCF6E5"/>
          </a:solidFill>
          <a:ln w="12700">
            <a:miter lim="400000"/>
          </a:ln>
          <a:effectLst>
            <a:outerShdw blurRad="101600" dist="29259"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i="1">
                <a:solidFill>
                  <a:srgbClr val="959395"/>
                </a:solidFill>
                <a:latin typeface="Courier New"/>
                <a:ea typeface="Courier New"/>
                <a:cs typeface="Courier New"/>
                <a:sym typeface="Courier New"/>
              </a:defRPr>
            </a:pPr>
            <a:r>
              <a:rPr dirty="0"/>
              <a:t>#&lt; HTTP/1.1 200 OK</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#&lt; Connection: keep-alive</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#&lt; Date: Thu, 02 Aug 2018 18:22:22 GMT</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Response Body</a:t>
            </a:r>
          </a:p>
        </p:txBody>
      </p:sp>
      <p:sp>
        <p:nvSpPr>
          <p:cNvPr id="161" name="HTTP Version"/>
          <p:cNvSpPr/>
          <p:nvPr/>
        </p:nvSpPr>
        <p:spPr>
          <a:xfrm>
            <a:off x="419506" y="5268432"/>
            <a:ext cx="1057851" cy="343387"/>
          </a:xfrm>
          <a:custGeom>
            <a:avLst/>
            <a:gdLst/>
            <a:ahLst/>
            <a:cxnLst>
              <a:cxn ang="0">
                <a:pos x="wd2" y="hd2"/>
              </a:cxn>
              <a:cxn ang="5400000">
                <a:pos x="wd2" y="hd2"/>
              </a:cxn>
              <a:cxn ang="10800000">
                <a:pos x="wd2" y="hd2"/>
              </a:cxn>
              <a:cxn ang="16200000">
                <a:pos x="wd2" y="hd2"/>
              </a:cxn>
            </a:cxnLst>
            <a:rect l="0" t="0" r="r" b="b"/>
            <a:pathLst>
              <a:path w="21600" h="21600" extrusionOk="0">
                <a:moveTo>
                  <a:pt x="1663" y="0"/>
                </a:moveTo>
                <a:cubicBezTo>
                  <a:pt x="747" y="0"/>
                  <a:pt x="0" y="2262"/>
                  <a:pt x="0" y="5038"/>
                </a:cubicBezTo>
                <a:lnTo>
                  <a:pt x="0" y="8656"/>
                </a:lnTo>
                <a:cubicBezTo>
                  <a:pt x="0" y="11432"/>
                  <a:pt x="747" y="13694"/>
                  <a:pt x="1663" y="13694"/>
                </a:cubicBezTo>
                <a:lnTo>
                  <a:pt x="11057" y="13694"/>
                </a:lnTo>
                <a:lnTo>
                  <a:pt x="21600" y="21600"/>
                </a:lnTo>
                <a:lnTo>
                  <a:pt x="17045" y="13694"/>
                </a:lnTo>
                <a:lnTo>
                  <a:pt x="17239" y="13694"/>
                </a:lnTo>
                <a:cubicBezTo>
                  <a:pt x="18156" y="13694"/>
                  <a:pt x="18893" y="11432"/>
                  <a:pt x="18893" y="8656"/>
                </a:cubicBezTo>
                <a:lnTo>
                  <a:pt x="18893" y="5038"/>
                </a:lnTo>
                <a:cubicBezTo>
                  <a:pt x="18893" y="2262"/>
                  <a:pt x="18156" y="0"/>
                  <a:pt x="17239" y="0"/>
                </a:cubicBezTo>
                <a:lnTo>
                  <a:pt x="1663"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lnSpc>
                <a:spcPct val="100000"/>
              </a:lnSpc>
              <a:spcBef>
                <a:spcPts val="0"/>
              </a:spcBef>
            </a:pPr>
            <a:endParaRPr dirty="0"/>
          </a:p>
        </p:txBody>
      </p:sp>
      <p:sp>
        <p:nvSpPr>
          <p:cNvPr id="162" name="Status code"/>
          <p:cNvSpPr/>
          <p:nvPr/>
        </p:nvSpPr>
        <p:spPr>
          <a:xfrm>
            <a:off x="1767380" y="5138502"/>
            <a:ext cx="789782" cy="444702"/>
          </a:xfrm>
          <a:custGeom>
            <a:avLst/>
            <a:gdLst/>
            <a:ahLst/>
            <a:cxnLst>
              <a:cxn ang="0">
                <a:pos x="wd2" y="hd2"/>
              </a:cxn>
              <a:cxn ang="5400000">
                <a:pos x="wd2" y="hd2"/>
              </a:cxn>
              <a:cxn ang="10800000">
                <a:pos x="wd2" y="hd2"/>
              </a:cxn>
              <a:cxn ang="16200000">
                <a:pos x="wd2" y="hd2"/>
              </a:cxn>
            </a:cxnLst>
            <a:rect l="0" t="0" r="r" b="b"/>
            <a:pathLst>
              <a:path w="21600" h="21600" extrusionOk="0">
                <a:moveTo>
                  <a:pt x="2041" y="0"/>
                </a:moveTo>
                <a:cubicBezTo>
                  <a:pt x="916" y="0"/>
                  <a:pt x="0" y="2343"/>
                  <a:pt x="0" y="5220"/>
                </a:cubicBezTo>
                <a:lnTo>
                  <a:pt x="0" y="8496"/>
                </a:lnTo>
                <a:cubicBezTo>
                  <a:pt x="0" y="11372"/>
                  <a:pt x="916" y="13715"/>
                  <a:pt x="2041" y="13715"/>
                </a:cubicBezTo>
                <a:lnTo>
                  <a:pt x="10290" y="13715"/>
                </a:lnTo>
                <a:lnTo>
                  <a:pt x="12841" y="21600"/>
                </a:lnTo>
                <a:lnTo>
                  <a:pt x="12884" y="13715"/>
                </a:lnTo>
                <a:lnTo>
                  <a:pt x="19559" y="13715"/>
                </a:lnTo>
                <a:cubicBezTo>
                  <a:pt x="20684" y="13715"/>
                  <a:pt x="21600" y="11372"/>
                  <a:pt x="21600" y="8496"/>
                </a:cubicBezTo>
                <a:lnTo>
                  <a:pt x="21600" y="5220"/>
                </a:lnTo>
                <a:cubicBezTo>
                  <a:pt x="21600" y="2343"/>
                  <a:pt x="20684" y="0"/>
                  <a:pt x="19559" y="0"/>
                </a:cubicBezTo>
                <a:lnTo>
                  <a:pt x="2041"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63" name="Reason phrase"/>
          <p:cNvSpPr/>
          <p:nvPr/>
        </p:nvSpPr>
        <p:spPr>
          <a:xfrm>
            <a:off x="2637650" y="5430258"/>
            <a:ext cx="1476598" cy="197645"/>
          </a:xfrm>
          <a:custGeom>
            <a:avLst/>
            <a:gdLst/>
            <a:ahLst/>
            <a:cxnLst>
              <a:cxn ang="0">
                <a:pos x="wd2" y="hd2"/>
              </a:cxn>
              <a:cxn ang="5400000">
                <a:pos x="wd2" y="hd2"/>
              </a:cxn>
              <a:cxn ang="10800000">
                <a:pos x="wd2" y="hd2"/>
              </a:cxn>
              <a:cxn ang="16200000">
                <a:pos x="wd2" y="hd2"/>
              </a:cxn>
            </a:cxnLst>
            <a:rect l="0" t="0" r="r" b="b"/>
            <a:pathLst>
              <a:path w="21600" h="21600" extrusionOk="0">
                <a:moveTo>
                  <a:pt x="6518" y="0"/>
                </a:moveTo>
                <a:cubicBezTo>
                  <a:pt x="5795" y="0"/>
                  <a:pt x="5206" y="3182"/>
                  <a:pt x="5206" y="7087"/>
                </a:cubicBezTo>
                <a:lnTo>
                  <a:pt x="5206" y="11158"/>
                </a:lnTo>
                <a:cubicBezTo>
                  <a:pt x="5206" y="11680"/>
                  <a:pt x="5242" y="12139"/>
                  <a:pt x="5262" y="12628"/>
                </a:cubicBezTo>
                <a:lnTo>
                  <a:pt x="0" y="21600"/>
                </a:lnTo>
                <a:lnTo>
                  <a:pt x="17113" y="18245"/>
                </a:lnTo>
                <a:lnTo>
                  <a:pt x="20295" y="18245"/>
                </a:lnTo>
                <a:cubicBezTo>
                  <a:pt x="21018" y="18245"/>
                  <a:pt x="21600" y="15063"/>
                  <a:pt x="21600" y="11158"/>
                </a:cubicBezTo>
                <a:lnTo>
                  <a:pt x="21600" y="7087"/>
                </a:lnTo>
                <a:cubicBezTo>
                  <a:pt x="21600" y="3182"/>
                  <a:pt x="21018" y="0"/>
                  <a:pt x="20295" y="0"/>
                </a:cubicBezTo>
                <a:lnTo>
                  <a:pt x="6518"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lang="es-ES"/>
              <a:t>Frase de motivo</a:t>
            </a:r>
            <a:endParaRPr dirty="0"/>
          </a:p>
        </p:txBody>
      </p:sp>
      <p:sp>
        <p:nvSpPr>
          <p:cNvPr id="165" name="Message body"/>
          <p:cNvSpPr/>
          <p:nvPr/>
        </p:nvSpPr>
        <p:spPr>
          <a:xfrm>
            <a:off x="2403497" y="6228352"/>
            <a:ext cx="1788103" cy="1525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294" y="9759"/>
                </a:lnTo>
                <a:lnTo>
                  <a:pt x="6294" y="13446"/>
                </a:lnTo>
                <a:cubicBezTo>
                  <a:pt x="6294" y="17939"/>
                  <a:pt x="6839" y="21600"/>
                  <a:pt x="7508" y="21600"/>
                </a:cubicBezTo>
                <a:lnTo>
                  <a:pt x="20393" y="21600"/>
                </a:lnTo>
                <a:cubicBezTo>
                  <a:pt x="21062" y="21600"/>
                  <a:pt x="21600" y="17939"/>
                  <a:pt x="21600" y="13446"/>
                </a:cubicBezTo>
                <a:lnTo>
                  <a:pt x="21600" y="8414"/>
                </a:lnTo>
                <a:cubicBezTo>
                  <a:pt x="21600" y="3921"/>
                  <a:pt x="21062" y="260"/>
                  <a:pt x="20393" y="260"/>
                </a:cubicBezTo>
                <a:lnTo>
                  <a:pt x="7508" y="260"/>
                </a:lnTo>
                <a:cubicBezTo>
                  <a:pt x="7498" y="260"/>
                  <a:pt x="7491" y="302"/>
                  <a:pt x="7482" y="304"/>
                </a:cubicBezTo>
                <a:lnTo>
                  <a:pt x="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lang="es-ES"/>
              <a:t>Cuerpo del mensaje</a:t>
            </a:r>
            <a:endParaRPr dirty="0"/>
          </a:p>
        </p:txBody>
      </p:sp>
      <p:sp>
        <p:nvSpPr>
          <p:cNvPr id="166" name="curl -v “http://httpbin.org/get”…"/>
          <p:cNvSpPr txBox="1"/>
          <p:nvPr/>
        </p:nvSpPr>
        <p:spPr>
          <a:xfrm>
            <a:off x="1167571" y="3713127"/>
            <a:ext cx="3168457" cy="1233606"/>
          </a:xfrm>
          <a:prstGeom prst="rect">
            <a:avLst/>
          </a:prstGeom>
          <a:solidFill>
            <a:srgbClr val="FCF6E5"/>
          </a:solidFill>
          <a:ln w="12700" cap="flat">
            <a:noFill/>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4570" tIns="54570" rIns="54570" bIns="54570" numCol="1" anchor="ctr">
            <a:noAutofit/>
          </a:bodyPr>
          <a:lstStyle/>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curl </a:t>
            </a:r>
            <a:r>
              <a:rPr>
                <a:solidFill>
                  <a:srgbClr val="006DBC"/>
                </a:solidFill>
              </a:rPr>
              <a:t>-v</a:t>
            </a:r>
            <a:r>
              <a:rPr>
                <a:solidFill>
                  <a:srgbClr val="000000"/>
                </a:solidFill>
              </a:rPr>
              <a:t> </a:t>
            </a:r>
            <a:r>
              <a:t>“http://httpbin.org/get”</a:t>
            </a:r>
          </a:p>
          <a:p>
            <a:pPr defTabSz="457200">
              <a:spcBef>
                <a:spcPts val="0"/>
              </a:spcBef>
              <a:defRPr sz="1000" b="0">
                <a:solidFill>
                  <a:srgbClr val="CD1D00"/>
                </a:solidFill>
                <a:latin typeface="Courier New"/>
                <a:ea typeface="Courier New"/>
                <a:cs typeface="Courier New"/>
                <a:sym typeface="Courier New"/>
              </a:defRPr>
            </a:pPr>
            <a:endParaRPr>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GET  /  get HTTP/1.1</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Host: httpbin.org</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User-Agent: curl/7.55.1</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Accept: */*</a:t>
            </a:r>
          </a:p>
          <a:p>
            <a:pPr defTabSz="457200">
              <a:spcBef>
                <a:spcPts val="0"/>
              </a:spcBef>
              <a:defRPr sz="1000" b="0" i="1">
                <a:solidFill>
                  <a:srgbClr val="959395"/>
                </a:solidFill>
                <a:latin typeface="Courier New"/>
                <a:ea typeface="Courier New"/>
                <a:cs typeface="Courier New"/>
                <a:sym typeface="Courier New"/>
              </a:defRPr>
            </a:pPr>
            <a:r>
              <a:t>#</a:t>
            </a:r>
          </a:p>
          <a:p>
            <a:pPr defTabSz="457200">
              <a:spcBef>
                <a:spcPts val="0"/>
              </a:spcBef>
              <a:defRPr sz="1000" b="0" i="1">
                <a:solidFill>
                  <a:srgbClr val="959395"/>
                </a:solidFill>
                <a:latin typeface="Courier New"/>
                <a:ea typeface="Courier New"/>
                <a:cs typeface="Courier New"/>
                <a:sym typeface="Courier New"/>
              </a:defRPr>
            </a:pPr>
            <a:r>
              <a:t># Request Body</a:t>
            </a:r>
          </a:p>
        </p:txBody>
      </p:sp>
      <p:sp>
        <p:nvSpPr>
          <p:cNvPr id="167" name="HTTP Method"/>
          <p:cNvSpPr/>
          <p:nvPr/>
        </p:nvSpPr>
        <p:spPr>
          <a:xfrm>
            <a:off x="250495" y="3651399"/>
            <a:ext cx="1222804" cy="415053"/>
          </a:xfrm>
          <a:custGeom>
            <a:avLst/>
            <a:gdLst/>
            <a:ahLst/>
            <a:cxnLst>
              <a:cxn ang="0">
                <a:pos x="wd2" y="hd2"/>
              </a:cxn>
              <a:cxn ang="5400000">
                <a:pos x="wd2" y="hd2"/>
              </a:cxn>
              <a:cxn ang="10800000">
                <a:pos x="wd2" y="hd2"/>
              </a:cxn>
              <a:cxn ang="16200000">
                <a:pos x="wd2" y="hd2"/>
              </a:cxn>
            </a:cxnLst>
            <a:rect l="0" t="0" r="r" b="b"/>
            <a:pathLst>
              <a:path w="21600" h="21600" extrusionOk="0">
                <a:moveTo>
                  <a:pt x="1304" y="0"/>
                </a:moveTo>
                <a:cubicBezTo>
                  <a:pt x="586" y="0"/>
                  <a:pt x="0" y="2221"/>
                  <a:pt x="0" y="4946"/>
                </a:cubicBezTo>
                <a:lnTo>
                  <a:pt x="0" y="8656"/>
                </a:lnTo>
                <a:cubicBezTo>
                  <a:pt x="0" y="11381"/>
                  <a:pt x="586" y="13576"/>
                  <a:pt x="1304" y="13576"/>
                </a:cubicBezTo>
                <a:lnTo>
                  <a:pt x="11171" y="13576"/>
                </a:lnTo>
                <a:lnTo>
                  <a:pt x="21600" y="21600"/>
                </a:lnTo>
                <a:lnTo>
                  <a:pt x="14932" y="12418"/>
                </a:lnTo>
                <a:cubicBezTo>
                  <a:pt x="15225" y="11513"/>
                  <a:pt x="15425" y="10201"/>
                  <a:pt x="15425" y="8656"/>
                </a:cubicBezTo>
                <a:lnTo>
                  <a:pt x="15425" y="4946"/>
                </a:lnTo>
                <a:cubicBezTo>
                  <a:pt x="15425" y="2221"/>
                  <a:pt x="14839" y="0"/>
                  <a:pt x="14120" y="0"/>
                </a:cubicBezTo>
                <a:lnTo>
                  <a:pt x="1304"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spcBef>
                <a:spcPts val="0"/>
              </a:spcBef>
            </a:pPr>
            <a:endParaRPr sz="900" dirty="0"/>
          </a:p>
        </p:txBody>
      </p:sp>
      <p:sp>
        <p:nvSpPr>
          <p:cNvPr id="168" name="Path"/>
          <p:cNvSpPr/>
          <p:nvPr/>
        </p:nvSpPr>
        <p:spPr>
          <a:xfrm>
            <a:off x="1509322" y="3441038"/>
            <a:ext cx="475854" cy="624144"/>
          </a:xfrm>
          <a:custGeom>
            <a:avLst/>
            <a:gdLst/>
            <a:ahLst/>
            <a:cxnLst>
              <a:cxn ang="0">
                <a:pos x="wd2" y="hd2"/>
              </a:cxn>
              <a:cxn ang="5400000">
                <a:pos x="wd2" y="hd2"/>
              </a:cxn>
              <a:cxn ang="10800000">
                <a:pos x="wd2" y="hd2"/>
              </a:cxn>
              <a:cxn ang="16200000">
                <a:pos x="wd2" y="hd2"/>
              </a:cxn>
            </a:cxnLst>
            <a:rect l="0" t="0" r="r" b="b"/>
            <a:pathLst>
              <a:path w="21600" h="21600" extrusionOk="0">
                <a:moveTo>
                  <a:pt x="3387" y="0"/>
                </a:moveTo>
                <a:cubicBezTo>
                  <a:pt x="1521" y="0"/>
                  <a:pt x="0" y="1397"/>
                  <a:pt x="0" y="3112"/>
                </a:cubicBezTo>
                <a:lnTo>
                  <a:pt x="0" y="4767"/>
                </a:lnTo>
                <a:cubicBezTo>
                  <a:pt x="0" y="6482"/>
                  <a:pt x="1521" y="7862"/>
                  <a:pt x="3387" y="7862"/>
                </a:cubicBezTo>
                <a:lnTo>
                  <a:pt x="9548" y="7862"/>
                </a:lnTo>
                <a:lnTo>
                  <a:pt x="16286" y="21600"/>
                </a:lnTo>
                <a:lnTo>
                  <a:pt x="14286" y="7862"/>
                </a:lnTo>
                <a:lnTo>
                  <a:pt x="18213" y="7862"/>
                </a:lnTo>
                <a:cubicBezTo>
                  <a:pt x="20079" y="7862"/>
                  <a:pt x="21600" y="6482"/>
                  <a:pt x="21600" y="4767"/>
                </a:cubicBezTo>
                <a:lnTo>
                  <a:pt x="21600" y="3112"/>
                </a:lnTo>
                <a:cubicBezTo>
                  <a:pt x="21600" y="1397"/>
                  <a:pt x="20079" y="0"/>
                  <a:pt x="18213" y="0"/>
                </a:cubicBezTo>
                <a:lnTo>
                  <a:pt x="3387"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nSpc>
                <a:spcPct val="0"/>
              </a:lnSpc>
              <a:spcBef>
                <a:spcPts val="0"/>
              </a:spcBef>
            </a:pPr>
            <a:endParaRPr dirty="0"/>
          </a:p>
        </p:txBody>
      </p:sp>
      <p:sp>
        <p:nvSpPr>
          <p:cNvPr id="169" name="HTTP Version"/>
          <p:cNvSpPr/>
          <p:nvPr/>
        </p:nvSpPr>
        <p:spPr>
          <a:xfrm>
            <a:off x="3011967" y="3965515"/>
            <a:ext cx="1353910" cy="287428"/>
          </a:xfrm>
          <a:custGeom>
            <a:avLst/>
            <a:gdLst/>
            <a:ahLst/>
            <a:cxnLst>
              <a:cxn ang="0">
                <a:pos x="wd2" y="hd2"/>
              </a:cxn>
              <a:cxn ang="5400000">
                <a:pos x="wd2" y="hd2"/>
              </a:cxn>
              <a:cxn ang="10800000">
                <a:pos x="wd2" y="hd2"/>
              </a:cxn>
              <a:cxn ang="16200000">
                <a:pos x="wd2" y="hd2"/>
              </a:cxn>
            </a:cxnLst>
            <a:rect l="0" t="0" r="r" b="b"/>
            <a:pathLst>
              <a:path w="21600" h="21600" extrusionOk="0">
                <a:moveTo>
                  <a:pt x="9167" y="0"/>
                </a:moveTo>
                <a:cubicBezTo>
                  <a:pt x="8702" y="0"/>
                  <a:pt x="8302" y="2115"/>
                  <a:pt x="8131" y="5101"/>
                </a:cubicBezTo>
                <a:lnTo>
                  <a:pt x="0" y="10689"/>
                </a:lnTo>
                <a:lnTo>
                  <a:pt x="8125" y="16366"/>
                </a:lnTo>
                <a:cubicBezTo>
                  <a:pt x="8292" y="19419"/>
                  <a:pt x="8695" y="21600"/>
                  <a:pt x="9167" y="21600"/>
                </a:cubicBezTo>
                <a:lnTo>
                  <a:pt x="20481" y="21600"/>
                </a:lnTo>
                <a:cubicBezTo>
                  <a:pt x="21101" y="21600"/>
                  <a:pt x="21600" y="17856"/>
                  <a:pt x="21600" y="13262"/>
                </a:cubicBezTo>
                <a:lnTo>
                  <a:pt x="21600" y="8338"/>
                </a:lnTo>
                <a:cubicBezTo>
                  <a:pt x="21600" y="3744"/>
                  <a:pt x="21101" y="0"/>
                  <a:pt x="20481" y="0"/>
                </a:cubicBezTo>
                <a:lnTo>
                  <a:pt x="9167"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lang="es-ES" sz="900"/>
              <a:t>Versión HTTP</a:t>
            </a:r>
            <a:endParaRPr sz="900" dirty="0"/>
          </a:p>
        </p:txBody>
      </p:sp>
      <p:sp>
        <p:nvSpPr>
          <p:cNvPr id="171" name="Message body"/>
          <p:cNvSpPr/>
          <p:nvPr/>
        </p:nvSpPr>
        <p:spPr>
          <a:xfrm>
            <a:off x="2321404" y="4882917"/>
            <a:ext cx="2014623" cy="2555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8546" y="11364"/>
                </a:lnTo>
                <a:lnTo>
                  <a:pt x="8546" y="13122"/>
                </a:lnTo>
                <a:cubicBezTo>
                  <a:pt x="8546" y="17794"/>
                  <a:pt x="9019" y="21600"/>
                  <a:pt x="9599" y="21600"/>
                </a:cubicBezTo>
                <a:lnTo>
                  <a:pt x="20553" y="21600"/>
                </a:lnTo>
                <a:cubicBezTo>
                  <a:pt x="21133" y="21600"/>
                  <a:pt x="21600" y="17794"/>
                  <a:pt x="21600" y="13122"/>
                </a:cubicBezTo>
                <a:lnTo>
                  <a:pt x="21600" y="9289"/>
                </a:lnTo>
                <a:cubicBezTo>
                  <a:pt x="21600" y="4618"/>
                  <a:pt x="21133" y="812"/>
                  <a:pt x="20553" y="812"/>
                </a:cubicBezTo>
                <a:lnTo>
                  <a:pt x="9599" y="812"/>
                </a:lnTo>
                <a:cubicBezTo>
                  <a:pt x="9454" y="812"/>
                  <a:pt x="9316" y="1060"/>
                  <a:pt x="9190" y="1488"/>
                </a:cubicBezTo>
                <a:lnTo>
                  <a:pt x="9184" y="1488"/>
                </a:lnTo>
                <a:lnTo>
                  <a:pt x="0"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lang="es-ES"/>
              <a:t>Cuerpo del mensaje</a:t>
            </a:r>
            <a:endParaRPr dirty="0"/>
          </a:p>
        </p:txBody>
      </p:sp>
      <p:sp>
        <p:nvSpPr>
          <p:cNvPr id="173" name="Plumber uses special comments to turn any arbitrary R code into API endpoints. The example below defines a function that takes the msg argument and returns it embedded in additional text."/>
          <p:cNvSpPr txBox="1"/>
          <p:nvPr/>
        </p:nvSpPr>
        <p:spPr>
          <a:xfrm>
            <a:off x="324087" y="6820751"/>
            <a:ext cx="4206387" cy="5710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lnSpcReduction="10000"/>
          </a:bodyPr>
          <a:lstStyle/>
          <a:p>
            <a:pPr defTabSz="560831">
              <a:lnSpc>
                <a:spcPct val="90000"/>
              </a:lnSpc>
              <a:spcBef>
                <a:spcPts val="500"/>
              </a:spcBef>
              <a:defRPr sz="1152" b="0">
                <a:solidFill>
                  <a:srgbClr val="000000"/>
                </a:solidFill>
              </a:defRPr>
            </a:pPr>
            <a:r>
              <a:rPr lang="es-ES" sz="1100"/>
              <a:t>Plumber usa comentarios especiales para convertir cualquier código R arbitrario en puntos de conexión de API. En el ejemplo siguiente se define una función que toma el argumento msg y lo devuelve incrustado en texto adicional.</a:t>
            </a:r>
            <a:endParaRPr sz="1100" dirty="0"/>
          </a:p>
        </p:txBody>
      </p:sp>
      <p:sp>
        <p:nvSpPr>
          <p:cNvPr id="174" name="@get - request a resource…"/>
          <p:cNvSpPr txBox="1"/>
          <p:nvPr/>
        </p:nvSpPr>
        <p:spPr>
          <a:xfrm>
            <a:off x="5143503" y="5475572"/>
            <a:ext cx="3837162" cy="9457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numCol="2" spcCol="182971" anchor="ctr"/>
          <a:lstStyle/>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@get</a:t>
            </a:r>
            <a:r>
              <a:rPr b="0" dirty="0"/>
              <a:t> - request a resource</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@post</a:t>
            </a:r>
            <a:r>
              <a:rPr b="0" dirty="0"/>
              <a:t> - send data in body</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@put</a:t>
            </a:r>
            <a:r>
              <a:rPr b="0" dirty="0"/>
              <a:t> - store / update data</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@delete</a:t>
            </a:r>
            <a:r>
              <a:rPr b="0" dirty="0"/>
              <a:t> - delete resource</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@head</a:t>
            </a:r>
            <a:r>
              <a:rPr b="0" dirty="0"/>
              <a:t> - no request body</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@options</a:t>
            </a:r>
            <a:r>
              <a:rPr b="0" dirty="0"/>
              <a:t> - describe options</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@patch</a:t>
            </a:r>
            <a:r>
              <a:rPr b="0" dirty="0"/>
              <a:t> - partial changes</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@use</a:t>
            </a:r>
            <a:r>
              <a:rPr b="0" dirty="0"/>
              <a:t> - use all methods</a:t>
            </a:r>
          </a:p>
        </p:txBody>
      </p:sp>
      <p:sp>
        <p:nvSpPr>
          <p:cNvPr id="175" name="library(plumber)…"/>
          <p:cNvSpPr txBox="1"/>
          <p:nvPr/>
        </p:nvSpPr>
        <p:spPr>
          <a:xfrm>
            <a:off x="5797224" y="7827533"/>
            <a:ext cx="2986406" cy="2410993"/>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sz="1000" dirty="0">
                <a:solidFill>
                  <a:srgbClr val="021994"/>
                </a:solidFill>
              </a:rPr>
              <a:t>library</a:t>
            </a:r>
            <a:r>
              <a:rPr sz="1000" dirty="0"/>
              <a:t>(plumber)</a:t>
            </a:r>
          </a:p>
          <a:p>
            <a:pPr defTabSz="457200">
              <a:spcBef>
                <a:spcPts val="0"/>
              </a:spcBef>
              <a:defRPr sz="1000" b="0">
                <a:solidFill>
                  <a:srgbClr val="000000"/>
                </a:solidFill>
                <a:latin typeface="Courier New"/>
                <a:ea typeface="Courier New"/>
                <a:cs typeface="Courier New"/>
                <a:sym typeface="Courier New"/>
              </a:defRPr>
            </a:pPr>
            <a:endParaRPr sz="1000" dirty="0"/>
          </a:p>
          <a:p>
            <a:pPr defTabSz="457200">
              <a:spcBef>
                <a:spcPts val="0"/>
              </a:spcBef>
              <a:defRPr sz="1000" b="0" i="1">
                <a:solidFill>
                  <a:srgbClr val="959395"/>
                </a:solidFill>
                <a:latin typeface="Courier New"/>
                <a:ea typeface="Courier New"/>
                <a:cs typeface="Courier New"/>
                <a:sym typeface="Courier New"/>
              </a:defRPr>
            </a:pPr>
            <a:r>
              <a:rPr sz="1000" dirty="0"/>
              <a:t>#* @filter log</a:t>
            </a:r>
            <a:endParaRPr sz="1000"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sz="1000" b="1" dirty="0"/>
              <a:t>function</a:t>
            </a:r>
            <a:r>
              <a:rPr sz="1000" dirty="0"/>
              <a:t>(req, res) {</a:t>
            </a:r>
          </a:p>
          <a:p>
            <a:pPr defTabSz="457200">
              <a:spcBef>
                <a:spcPts val="0"/>
              </a:spcBef>
              <a:defRPr sz="1000" b="0">
                <a:solidFill>
                  <a:srgbClr val="000000"/>
                </a:solidFill>
                <a:latin typeface="Courier New"/>
                <a:ea typeface="Courier New"/>
                <a:cs typeface="Courier New"/>
                <a:sym typeface="Courier New"/>
              </a:defRPr>
            </a:pPr>
            <a:r>
              <a:rPr sz="1000" dirty="0"/>
              <a:t>  </a:t>
            </a:r>
            <a:r>
              <a:rPr sz="1000" dirty="0">
                <a:solidFill>
                  <a:srgbClr val="021994"/>
                </a:solidFill>
              </a:rPr>
              <a:t>print</a:t>
            </a:r>
            <a:r>
              <a:rPr sz="1000" dirty="0"/>
              <a:t>(</a:t>
            </a:r>
            <a:r>
              <a:rPr sz="1000" dirty="0" err="1"/>
              <a:t>req$HTTP_USER_AGENT</a:t>
            </a:r>
            <a:r>
              <a:rPr sz="1000" dirty="0"/>
              <a:t>)</a:t>
            </a:r>
          </a:p>
          <a:p>
            <a:pPr defTabSz="457200">
              <a:spcBef>
                <a:spcPts val="0"/>
              </a:spcBef>
              <a:defRPr sz="1000" b="0">
                <a:solidFill>
                  <a:srgbClr val="021994"/>
                </a:solidFill>
                <a:latin typeface="Courier New"/>
                <a:ea typeface="Courier New"/>
                <a:cs typeface="Courier New"/>
                <a:sym typeface="Courier New"/>
              </a:defRPr>
            </a:pPr>
            <a:r>
              <a:rPr sz="1000" dirty="0">
                <a:solidFill>
                  <a:srgbClr val="000000"/>
                </a:solidFill>
              </a:rPr>
              <a:t>  </a:t>
            </a:r>
            <a:r>
              <a:rPr sz="1000" dirty="0"/>
              <a:t>forward</a:t>
            </a:r>
            <a:r>
              <a:rPr sz="1000"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sz="1000" dirty="0"/>
              <a:t>}</a:t>
            </a:r>
          </a:p>
          <a:p>
            <a:pPr defTabSz="457200">
              <a:spcBef>
                <a:spcPts val="0"/>
              </a:spcBef>
              <a:defRPr sz="1000" b="0">
                <a:solidFill>
                  <a:srgbClr val="000000"/>
                </a:solidFill>
                <a:latin typeface="Courier New"/>
                <a:ea typeface="Courier New"/>
                <a:cs typeface="Courier New"/>
                <a:sym typeface="Courier New"/>
              </a:defRPr>
            </a:pPr>
            <a:endParaRPr sz="1000" dirty="0"/>
          </a:p>
          <a:p>
            <a:pPr defTabSz="457200">
              <a:spcBef>
                <a:spcPts val="0"/>
              </a:spcBef>
              <a:defRPr sz="1000" b="0" i="1">
                <a:solidFill>
                  <a:srgbClr val="959395"/>
                </a:solidFill>
                <a:latin typeface="Courier New"/>
                <a:ea typeface="Courier New"/>
                <a:cs typeface="Courier New"/>
                <a:sym typeface="Courier New"/>
              </a:defRPr>
            </a:pPr>
            <a:r>
              <a:rPr sz="1000" dirty="0"/>
              <a:t>#* Convert request body to uppercase</a:t>
            </a:r>
            <a:endParaRPr sz="1000"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sz="1000" dirty="0"/>
              <a:t>#* @preempt log</a:t>
            </a:r>
            <a:endParaRPr sz="1000"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sz="1000" dirty="0"/>
              <a:t>#* @parser </a:t>
            </a:r>
            <a:r>
              <a:rPr sz="1000" dirty="0" err="1"/>
              <a:t>json</a:t>
            </a:r>
            <a:endParaRPr sz="1000"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sz="1000" dirty="0"/>
              <a:t>#* @post /uppercase</a:t>
            </a:r>
            <a:endParaRPr sz="1000"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sz="1000" dirty="0"/>
              <a:t>#* @serializer </a:t>
            </a:r>
            <a:r>
              <a:rPr sz="1000" dirty="0" err="1"/>
              <a:t>json</a:t>
            </a:r>
            <a:endParaRPr sz="1000"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sz="1000" b="1" dirty="0"/>
              <a:t>function</a:t>
            </a:r>
            <a:r>
              <a:rPr sz="1000" dirty="0"/>
              <a:t>(req, res) {</a:t>
            </a:r>
          </a:p>
          <a:p>
            <a:pPr defTabSz="457200">
              <a:spcBef>
                <a:spcPts val="0"/>
              </a:spcBef>
              <a:defRPr sz="1000" b="0">
                <a:solidFill>
                  <a:srgbClr val="000000"/>
                </a:solidFill>
                <a:latin typeface="Courier New"/>
                <a:ea typeface="Courier New"/>
                <a:cs typeface="Courier New"/>
                <a:sym typeface="Courier New"/>
              </a:defRPr>
            </a:pPr>
            <a:r>
              <a:rPr sz="1000" dirty="0"/>
              <a:t>  </a:t>
            </a:r>
            <a:r>
              <a:rPr sz="1000" dirty="0" err="1">
                <a:solidFill>
                  <a:srgbClr val="021994"/>
                </a:solidFill>
              </a:rPr>
              <a:t>toupper</a:t>
            </a:r>
            <a:r>
              <a:rPr sz="1000" dirty="0"/>
              <a:t>(</a:t>
            </a:r>
            <a:r>
              <a:rPr sz="1000" dirty="0" err="1"/>
              <a:t>req$body</a:t>
            </a:r>
            <a:r>
              <a:rPr sz="1000" dirty="0"/>
              <a:t>)</a:t>
            </a:r>
          </a:p>
          <a:p>
            <a:pPr defTabSz="457200">
              <a:spcBef>
                <a:spcPts val="0"/>
              </a:spcBef>
              <a:defRPr sz="1000" b="0">
                <a:solidFill>
                  <a:srgbClr val="000000"/>
                </a:solidFill>
                <a:latin typeface="Courier New"/>
                <a:ea typeface="Courier New"/>
                <a:cs typeface="Courier New"/>
                <a:sym typeface="Courier New"/>
              </a:defRPr>
            </a:pPr>
            <a:r>
              <a:rPr sz="1000" dirty="0"/>
              <a:t>}</a:t>
            </a:r>
          </a:p>
        </p:txBody>
      </p:sp>
      <p:sp>
        <p:nvSpPr>
          <p:cNvPr id="176" name="Endpoint description"/>
          <p:cNvSpPr/>
          <p:nvPr/>
        </p:nvSpPr>
        <p:spPr>
          <a:xfrm>
            <a:off x="4863596" y="8721007"/>
            <a:ext cx="1204516" cy="487641"/>
          </a:xfrm>
          <a:custGeom>
            <a:avLst/>
            <a:gdLst/>
            <a:ahLst/>
            <a:cxnLst>
              <a:cxn ang="0">
                <a:pos x="wd2" y="hd2"/>
              </a:cxn>
              <a:cxn ang="5400000">
                <a:pos x="wd2" y="hd2"/>
              </a:cxn>
              <a:cxn ang="10800000">
                <a:pos x="wd2" y="hd2"/>
              </a:cxn>
              <a:cxn ang="16200000">
                <a:pos x="wd2" y="hd2"/>
              </a:cxn>
            </a:cxnLst>
            <a:rect l="0" t="0" r="r" b="b"/>
            <a:pathLst>
              <a:path w="21600" h="21600" extrusionOk="0">
                <a:moveTo>
                  <a:pt x="1427" y="0"/>
                </a:moveTo>
                <a:cubicBezTo>
                  <a:pt x="641" y="0"/>
                  <a:pt x="0" y="2028"/>
                  <a:pt x="0" y="4517"/>
                </a:cubicBezTo>
                <a:lnTo>
                  <a:pt x="0" y="17083"/>
                </a:lnTo>
                <a:cubicBezTo>
                  <a:pt x="0" y="19572"/>
                  <a:pt x="641" y="21600"/>
                  <a:pt x="1427" y="21600"/>
                </a:cubicBezTo>
                <a:lnTo>
                  <a:pt x="14167" y="21600"/>
                </a:lnTo>
                <a:cubicBezTo>
                  <a:pt x="14954" y="21600"/>
                  <a:pt x="15587" y="19572"/>
                  <a:pt x="15587" y="17083"/>
                </a:cubicBezTo>
                <a:lnTo>
                  <a:pt x="15587" y="16218"/>
                </a:lnTo>
                <a:lnTo>
                  <a:pt x="21600" y="15737"/>
                </a:lnTo>
                <a:lnTo>
                  <a:pt x="15587" y="10884"/>
                </a:lnTo>
                <a:lnTo>
                  <a:pt x="15587" y="4517"/>
                </a:lnTo>
                <a:cubicBezTo>
                  <a:pt x="15587" y="2028"/>
                  <a:pt x="14954" y="0"/>
                  <a:pt x="14167" y="0"/>
                </a:cubicBezTo>
                <a:lnTo>
                  <a:pt x="1427"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endParaRPr dirty="0"/>
          </a:p>
        </p:txBody>
      </p:sp>
      <p:sp>
        <p:nvSpPr>
          <p:cNvPr id="177" name="Serializer"/>
          <p:cNvSpPr/>
          <p:nvPr/>
        </p:nvSpPr>
        <p:spPr>
          <a:xfrm>
            <a:off x="7297595" y="9649521"/>
            <a:ext cx="1813323" cy="60999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2533" y="14573"/>
                </a:lnTo>
                <a:cubicBezTo>
                  <a:pt x="12419" y="15017"/>
                  <a:pt x="12339" y="15547"/>
                  <a:pt x="12339" y="16147"/>
                </a:cubicBezTo>
                <a:lnTo>
                  <a:pt x="12339" y="18972"/>
                </a:lnTo>
                <a:cubicBezTo>
                  <a:pt x="12339" y="20428"/>
                  <a:pt x="12738" y="21600"/>
                  <a:pt x="13228" y="21600"/>
                </a:cubicBezTo>
                <a:lnTo>
                  <a:pt x="20711" y="21600"/>
                </a:lnTo>
                <a:cubicBezTo>
                  <a:pt x="21201" y="21600"/>
                  <a:pt x="21600" y="20428"/>
                  <a:pt x="21600" y="18972"/>
                </a:cubicBezTo>
                <a:lnTo>
                  <a:pt x="21600" y="16147"/>
                </a:lnTo>
                <a:cubicBezTo>
                  <a:pt x="21600" y="14691"/>
                  <a:pt x="21201" y="13505"/>
                  <a:pt x="20711" y="13505"/>
                </a:cubicBezTo>
                <a:lnTo>
                  <a:pt x="14840" y="13505"/>
                </a:lnTo>
                <a:lnTo>
                  <a:pt x="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78" name="HTTP Method"/>
          <p:cNvSpPr/>
          <p:nvPr/>
        </p:nvSpPr>
        <p:spPr>
          <a:xfrm>
            <a:off x="4784892" y="9503479"/>
            <a:ext cx="1300957" cy="24407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300" y="2213"/>
                </a:lnTo>
                <a:lnTo>
                  <a:pt x="1239" y="2213"/>
                </a:lnTo>
                <a:cubicBezTo>
                  <a:pt x="556" y="2213"/>
                  <a:pt x="0" y="5177"/>
                  <a:pt x="0" y="8816"/>
                </a:cubicBezTo>
                <a:lnTo>
                  <a:pt x="0" y="14997"/>
                </a:lnTo>
                <a:cubicBezTo>
                  <a:pt x="0" y="18636"/>
                  <a:pt x="556" y="21600"/>
                  <a:pt x="1239" y="21600"/>
                </a:cubicBezTo>
                <a:lnTo>
                  <a:pt x="15874" y="21600"/>
                </a:lnTo>
                <a:cubicBezTo>
                  <a:pt x="16556" y="21600"/>
                  <a:pt x="17113" y="18636"/>
                  <a:pt x="17113" y="14997"/>
                </a:cubicBezTo>
                <a:lnTo>
                  <a:pt x="17113" y="8816"/>
                </a:lnTo>
                <a:cubicBezTo>
                  <a:pt x="17113" y="8492"/>
                  <a:pt x="17088" y="8213"/>
                  <a:pt x="17080" y="7902"/>
                </a:cubicBezTo>
                <a:lnTo>
                  <a:pt x="2160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lang="es-ES"/>
              <a:t>Método HTTP</a:t>
            </a:r>
            <a:endParaRPr dirty="0"/>
          </a:p>
        </p:txBody>
      </p:sp>
      <p:sp>
        <p:nvSpPr>
          <p:cNvPr id="180" name="Serializers determine how Plumber returns results to the client. By default Plumber serializes the R object returned into JavaScript Object Notation (JSON). Other serializers, including custom serializers, are identified using the @serializer [serializer"/>
          <p:cNvSpPr txBox="1"/>
          <p:nvPr/>
        </p:nvSpPr>
        <p:spPr>
          <a:xfrm>
            <a:off x="5034562" y="6656337"/>
            <a:ext cx="4206387" cy="8611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lang="es-ES" sz="900" dirty="0"/>
              <a:t>Los </a:t>
            </a:r>
            <a:r>
              <a:rPr lang="es-ES" sz="900" dirty="0" err="1"/>
              <a:t>serializadores</a:t>
            </a:r>
            <a:r>
              <a:rPr lang="es-ES" sz="900" dirty="0"/>
              <a:t> determinan cómo </a:t>
            </a:r>
            <a:r>
              <a:rPr lang="es-ES" sz="900" dirty="0" err="1"/>
              <a:t>Plumber</a:t>
            </a:r>
            <a:r>
              <a:rPr lang="es-ES" sz="900" dirty="0"/>
              <a:t> devuelve los resultados al cliente</a:t>
            </a:r>
            <a:r>
              <a:rPr sz="900" dirty="0"/>
              <a:t>. </a:t>
            </a:r>
            <a:r>
              <a:rPr lang="es-ES" sz="900" dirty="0"/>
              <a:t>De forma predeterminada, </a:t>
            </a:r>
            <a:r>
              <a:rPr lang="es-ES" sz="900" dirty="0" err="1"/>
              <a:t>Plumber</a:t>
            </a:r>
            <a:r>
              <a:rPr lang="es-ES" sz="900" dirty="0"/>
              <a:t> serializa el objeto de R devuelto en la notación de objetos JavaScript (JSON).</a:t>
            </a:r>
            <a:r>
              <a:rPr sz="900" dirty="0"/>
              <a:t> </a:t>
            </a:r>
            <a:r>
              <a:rPr lang="es-ES" sz="900" dirty="0"/>
              <a:t>Otros </a:t>
            </a:r>
            <a:r>
              <a:rPr lang="es-ES" sz="900" dirty="0" err="1"/>
              <a:t>serializadores</a:t>
            </a:r>
            <a:r>
              <a:rPr lang="es-ES" sz="900" dirty="0"/>
              <a:t>, incluidos los </a:t>
            </a:r>
            <a:r>
              <a:rPr lang="es-ES" sz="900" dirty="0" err="1"/>
              <a:t>serializadores</a:t>
            </a:r>
            <a:r>
              <a:rPr lang="es-ES" sz="900" dirty="0"/>
              <a:t> personalizados, se identifican mediante la etiqueta</a:t>
            </a:r>
            <a:r>
              <a:rPr sz="900" dirty="0"/>
              <a:t> </a:t>
            </a:r>
            <a:r>
              <a:rPr sz="900" dirty="0">
                <a:latin typeface="Courier"/>
                <a:ea typeface="Courier"/>
                <a:cs typeface="Courier"/>
                <a:sym typeface="Courier"/>
              </a:rPr>
              <a:t>@serializer [serializer name]</a:t>
            </a:r>
            <a:r>
              <a:rPr sz="900" dirty="0"/>
              <a:t>. </a:t>
            </a:r>
            <a:r>
              <a:rPr lang="es-ES" sz="900" dirty="0"/>
              <a:t>Todos los </a:t>
            </a:r>
            <a:r>
              <a:rPr lang="es-ES" sz="900" dirty="0" err="1"/>
              <a:t>serializadores</a:t>
            </a:r>
            <a:r>
              <a:rPr lang="es-ES" sz="900" dirty="0"/>
              <a:t> registrados se pueden ver con</a:t>
            </a:r>
            <a:r>
              <a:rPr sz="900" dirty="0"/>
              <a:t> </a:t>
            </a:r>
            <a:r>
              <a:rPr sz="900" dirty="0" err="1">
                <a:latin typeface="Courier"/>
                <a:ea typeface="Courier"/>
                <a:cs typeface="Courier"/>
                <a:sym typeface="Courier"/>
              </a:rPr>
              <a:t>registered_serializers</a:t>
            </a:r>
            <a:r>
              <a:rPr sz="900" dirty="0">
                <a:latin typeface="Courier"/>
                <a:ea typeface="Courier"/>
                <a:cs typeface="Courier"/>
                <a:sym typeface="Courier"/>
              </a:rPr>
              <a:t>()</a:t>
            </a:r>
            <a:r>
              <a:rPr sz="900" dirty="0"/>
              <a:t>.</a:t>
            </a:r>
          </a:p>
        </p:txBody>
      </p:sp>
      <p:sp>
        <p:nvSpPr>
          <p:cNvPr id="181" name="library(plumber)…"/>
          <p:cNvSpPr txBox="1"/>
          <p:nvPr/>
        </p:nvSpPr>
        <p:spPr>
          <a:xfrm>
            <a:off x="9498529" y="1908833"/>
            <a:ext cx="3799982" cy="71051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a:solidFill>
                  <a:srgbClr val="CD1D00"/>
                </a:solidFill>
                <a:latin typeface="Courier New"/>
                <a:ea typeface="Courier New"/>
                <a:cs typeface="Courier New"/>
                <a:sym typeface="Courier New"/>
              </a:defRPr>
            </a:pPr>
            <a:r>
              <a:rPr>
                <a:solidFill>
                  <a:srgbClr val="021994"/>
                </a:solidFill>
              </a:rPr>
              <a:t>plumb</a:t>
            </a:r>
            <a:r>
              <a:rPr>
                <a:solidFill>
                  <a:srgbClr val="000000"/>
                </a:solidFill>
              </a:rPr>
              <a:t>(</a:t>
            </a:r>
            <a:r>
              <a:t>"plumber.R"</a:t>
            </a:r>
            <a:r>
              <a:rPr>
                <a:solidFill>
                  <a:srgbClr val="000000"/>
                </a:solidFill>
              </a:rPr>
              <a:t>) %&gt;%</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pr_run</a:t>
            </a:r>
            <a:r>
              <a:t>(port = </a:t>
            </a:r>
            <a:r>
              <a:rPr>
                <a:solidFill>
                  <a:srgbClr val="BF8F00"/>
                </a:solidFill>
              </a:rPr>
              <a:t>5762</a:t>
            </a:r>
            <a:r>
              <a:t>)</a:t>
            </a:r>
          </a:p>
        </p:txBody>
      </p:sp>
      <p:sp>
        <p:nvSpPr>
          <p:cNvPr id="182" name="This runs the API on the host machine supported by the current R session."/>
          <p:cNvSpPr txBox="1"/>
          <p:nvPr/>
        </p:nvSpPr>
        <p:spPr>
          <a:xfrm>
            <a:off x="9387540" y="2675866"/>
            <a:ext cx="4296975" cy="2487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000" dirty="0"/>
              <a:t>This runs the API on the host machine supported by the current R session.</a:t>
            </a:r>
          </a:p>
        </p:txBody>
      </p:sp>
      <p:sp>
        <p:nvSpPr>
          <p:cNvPr id="183" name="Path to API definition"/>
          <p:cNvSpPr/>
          <p:nvPr/>
        </p:nvSpPr>
        <p:spPr>
          <a:xfrm>
            <a:off x="10719468" y="1811624"/>
            <a:ext cx="1795098" cy="494541"/>
          </a:xfrm>
          <a:custGeom>
            <a:avLst/>
            <a:gdLst/>
            <a:ahLst/>
            <a:cxnLst>
              <a:cxn ang="0">
                <a:pos x="wd2" y="hd2"/>
              </a:cxn>
              <a:cxn ang="5400000">
                <a:pos x="wd2" y="hd2"/>
              </a:cxn>
              <a:cxn ang="10800000">
                <a:pos x="wd2" y="hd2"/>
              </a:cxn>
              <a:cxn ang="16200000">
                <a:pos x="wd2" y="hd2"/>
              </a:cxn>
            </a:cxnLst>
            <a:rect l="0" t="0" r="r" b="b"/>
            <a:pathLst>
              <a:path w="21600" h="21600" extrusionOk="0">
                <a:moveTo>
                  <a:pt x="4894" y="0"/>
                </a:moveTo>
                <a:cubicBezTo>
                  <a:pt x="4349" y="0"/>
                  <a:pt x="3906" y="1717"/>
                  <a:pt x="3906" y="3824"/>
                </a:cubicBezTo>
                <a:lnTo>
                  <a:pt x="3906" y="8949"/>
                </a:lnTo>
                <a:cubicBezTo>
                  <a:pt x="3906" y="11056"/>
                  <a:pt x="4349" y="12753"/>
                  <a:pt x="4894" y="12753"/>
                </a:cubicBezTo>
                <a:lnTo>
                  <a:pt x="5830" y="12753"/>
                </a:lnTo>
                <a:lnTo>
                  <a:pt x="0" y="21600"/>
                </a:lnTo>
                <a:lnTo>
                  <a:pt x="10014" y="12753"/>
                </a:lnTo>
                <a:lnTo>
                  <a:pt x="20612" y="12753"/>
                </a:lnTo>
                <a:cubicBezTo>
                  <a:pt x="21156" y="12753"/>
                  <a:pt x="21600" y="11056"/>
                  <a:pt x="21600" y="8949"/>
                </a:cubicBezTo>
                <a:lnTo>
                  <a:pt x="21600" y="3824"/>
                </a:lnTo>
                <a:cubicBezTo>
                  <a:pt x="21600" y="1717"/>
                  <a:pt x="21156" y="0"/>
                  <a:pt x="20612" y="0"/>
                </a:cubicBezTo>
                <a:lnTo>
                  <a:pt x="4894"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184" name="pasted-image.png" descr="pasted-image.png"/>
          <p:cNvPicPr>
            <a:picLocks noChangeAspect="1"/>
          </p:cNvPicPr>
          <p:nvPr/>
        </p:nvPicPr>
        <p:blipFill>
          <a:blip r:embed="rId4"/>
          <a:srcRect b="3778"/>
          <a:stretch>
            <a:fillRect/>
          </a:stretch>
        </p:blipFill>
        <p:spPr>
          <a:xfrm>
            <a:off x="9949714" y="3291021"/>
            <a:ext cx="3218684" cy="1044725"/>
          </a:xfrm>
          <a:prstGeom prst="rect">
            <a:avLst/>
          </a:prstGeom>
          <a:ln w="25400" cap="flat">
            <a:noFill/>
            <a:miter lim="400000"/>
          </a:ln>
          <a:effectLst>
            <a:reflection stA="50000" endPos="40000" dir="5400000" sy="-100000" algn="bl" rotWithShape="0"/>
          </a:effectLst>
        </p:spPr>
      </p:pic>
      <p:sp>
        <p:nvSpPr>
          <p:cNvPr id="185" name="Run API in current R session"/>
          <p:cNvSpPr/>
          <p:nvPr/>
        </p:nvSpPr>
        <p:spPr>
          <a:xfrm>
            <a:off x="12316948" y="3775253"/>
            <a:ext cx="1421607" cy="471093"/>
          </a:xfrm>
          <a:custGeom>
            <a:avLst/>
            <a:gdLst/>
            <a:ahLst/>
            <a:cxnLst>
              <a:cxn ang="0">
                <a:pos x="wd2" y="hd2"/>
              </a:cxn>
              <a:cxn ang="5400000">
                <a:pos x="wd2" y="hd2"/>
              </a:cxn>
              <a:cxn ang="10800000">
                <a:pos x="wd2" y="hd2"/>
              </a:cxn>
              <a:cxn ang="16200000">
                <a:pos x="wd2" y="hd2"/>
              </a:cxn>
            </a:cxnLst>
            <a:rect l="0" t="0" r="r" b="b"/>
            <a:pathLst>
              <a:path w="21600" h="21600" extrusionOk="0">
                <a:moveTo>
                  <a:pt x="1214" y="0"/>
                </a:moveTo>
                <a:lnTo>
                  <a:pt x="4447" y="6715"/>
                </a:lnTo>
                <a:lnTo>
                  <a:pt x="1531" y="6715"/>
                </a:lnTo>
                <a:cubicBezTo>
                  <a:pt x="687" y="6715"/>
                  <a:pt x="0" y="8251"/>
                  <a:pt x="0" y="10136"/>
                </a:cubicBezTo>
                <a:lnTo>
                  <a:pt x="0" y="18179"/>
                </a:lnTo>
                <a:cubicBezTo>
                  <a:pt x="0" y="20064"/>
                  <a:pt x="687" y="21600"/>
                  <a:pt x="1531" y="21600"/>
                </a:cubicBezTo>
                <a:lnTo>
                  <a:pt x="20069" y="21600"/>
                </a:lnTo>
                <a:cubicBezTo>
                  <a:pt x="20913" y="21600"/>
                  <a:pt x="21600" y="20064"/>
                  <a:pt x="21600" y="18179"/>
                </a:cubicBezTo>
                <a:lnTo>
                  <a:pt x="21600" y="10136"/>
                </a:lnTo>
                <a:cubicBezTo>
                  <a:pt x="21600" y="8251"/>
                  <a:pt x="20913" y="6715"/>
                  <a:pt x="20069" y="6715"/>
                </a:cubicBezTo>
                <a:lnTo>
                  <a:pt x="7941" y="6715"/>
                </a:lnTo>
                <a:lnTo>
                  <a:pt x="1214"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86" name="Publish API to Posit Connect"/>
          <p:cNvSpPr/>
          <p:nvPr/>
        </p:nvSpPr>
        <p:spPr>
          <a:xfrm>
            <a:off x="12604816" y="3221663"/>
            <a:ext cx="1052514" cy="436167"/>
          </a:xfrm>
          <a:custGeom>
            <a:avLst/>
            <a:gdLst/>
            <a:ahLst/>
            <a:cxnLst>
              <a:cxn ang="0">
                <a:pos x="wd2" y="hd2"/>
              </a:cxn>
              <a:cxn ang="5400000">
                <a:pos x="wd2" y="hd2"/>
              </a:cxn>
              <a:cxn ang="10800000">
                <a:pos x="wd2" y="hd2"/>
              </a:cxn>
              <a:cxn ang="16200000">
                <a:pos x="wd2" y="hd2"/>
              </a:cxn>
            </a:cxnLst>
            <a:rect l="0" t="0" r="r" b="b"/>
            <a:pathLst>
              <a:path w="21600" h="21600" extrusionOk="0">
                <a:moveTo>
                  <a:pt x="1531" y="0"/>
                </a:moveTo>
                <a:cubicBezTo>
                  <a:pt x="687" y="0"/>
                  <a:pt x="0" y="1659"/>
                  <a:pt x="0" y="3695"/>
                </a:cubicBezTo>
                <a:lnTo>
                  <a:pt x="0" y="12382"/>
                </a:lnTo>
                <a:cubicBezTo>
                  <a:pt x="0" y="14418"/>
                  <a:pt x="687" y="16077"/>
                  <a:pt x="1531" y="16077"/>
                </a:cubicBezTo>
                <a:lnTo>
                  <a:pt x="5319" y="16077"/>
                </a:lnTo>
                <a:lnTo>
                  <a:pt x="3453" y="21600"/>
                </a:lnTo>
                <a:lnTo>
                  <a:pt x="8601" y="16077"/>
                </a:lnTo>
                <a:lnTo>
                  <a:pt x="20069" y="16077"/>
                </a:lnTo>
                <a:cubicBezTo>
                  <a:pt x="20913" y="16077"/>
                  <a:pt x="21600" y="14418"/>
                  <a:pt x="21600" y="12382"/>
                </a:cubicBezTo>
                <a:lnTo>
                  <a:pt x="21600" y="3695"/>
                </a:lnTo>
                <a:cubicBezTo>
                  <a:pt x="21600" y="1659"/>
                  <a:pt x="20913" y="0"/>
                  <a:pt x="20069" y="0"/>
                </a:cubicBezTo>
                <a:lnTo>
                  <a:pt x="1531"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r>
              <a:rPr lang="fr-FR"/>
              <a:t>Publicar API en Posit Connect</a:t>
            </a:r>
            <a:endParaRPr dirty="0"/>
          </a:p>
        </p:txBody>
      </p:sp>
      <p:sp>
        <p:nvSpPr>
          <p:cNvPr id="187" name="Create new Plumber API"/>
          <p:cNvSpPr/>
          <p:nvPr/>
        </p:nvSpPr>
        <p:spPr>
          <a:xfrm>
            <a:off x="9462209" y="3413120"/>
            <a:ext cx="1052513" cy="709349"/>
          </a:xfrm>
          <a:custGeom>
            <a:avLst/>
            <a:gdLst/>
            <a:ahLst/>
            <a:cxnLst>
              <a:cxn ang="0">
                <a:pos x="wd2" y="hd2"/>
              </a:cxn>
              <a:cxn ang="5400000">
                <a:pos x="wd2" y="hd2"/>
              </a:cxn>
              <a:cxn ang="10800000">
                <a:pos x="wd2" y="hd2"/>
              </a:cxn>
              <a:cxn ang="16200000">
                <a:pos x="wd2" y="hd2"/>
              </a:cxn>
            </a:cxnLst>
            <a:rect l="0" t="0" r="r" b="b"/>
            <a:pathLst>
              <a:path w="21600" h="21600" extrusionOk="0">
                <a:moveTo>
                  <a:pt x="1531" y="0"/>
                </a:moveTo>
                <a:cubicBezTo>
                  <a:pt x="687" y="0"/>
                  <a:pt x="0" y="1549"/>
                  <a:pt x="0" y="3450"/>
                </a:cubicBezTo>
                <a:lnTo>
                  <a:pt x="0" y="11562"/>
                </a:lnTo>
                <a:cubicBezTo>
                  <a:pt x="0" y="13463"/>
                  <a:pt x="687" y="15012"/>
                  <a:pt x="1531" y="15012"/>
                </a:cubicBezTo>
                <a:lnTo>
                  <a:pt x="13700" y="15012"/>
                </a:lnTo>
                <a:lnTo>
                  <a:pt x="20427" y="21600"/>
                </a:lnTo>
                <a:lnTo>
                  <a:pt x="17234" y="15012"/>
                </a:lnTo>
                <a:lnTo>
                  <a:pt x="20069" y="15012"/>
                </a:lnTo>
                <a:cubicBezTo>
                  <a:pt x="20913" y="15012"/>
                  <a:pt x="21600" y="13463"/>
                  <a:pt x="21600" y="11562"/>
                </a:cubicBezTo>
                <a:lnTo>
                  <a:pt x="21600" y="3450"/>
                </a:lnTo>
                <a:cubicBezTo>
                  <a:pt x="21600" y="1549"/>
                  <a:pt x="20913" y="0"/>
                  <a:pt x="20069" y="0"/>
                </a:cubicBezTo>
                <a:lnTo>
                  <a:pt x="1531"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89" name="Plumber APIs automatically generate an OpenAPI specification file. This specification file can be interpreted to generate a dynamic user-interface for the API. The default interface is generated via Swagger."/>
          <p:cNvSpPr txBox="1"/>
          <p:nvPr/>
        </p:nvSpPr>
        <p:spPr>
          <a:xfrm>
            <a:off x="9430821" y="4644406"/>
            <a:ext cx="4233752" cy="6642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lang="es-ES" sz="1000"/>
              <a:t>Las API de fontanero generan automáticamente un archivo de especificación de OpenAPI. Este archivo de especificación se puede interpretar para generar una interfaz de usuario dinámica para la API. La interfaz predeterminada se genera a través de Swagger.</a:t>
            </a:r>
            <a:endParaRPr sz="1000" dirty="0"/>
          </a:p>
        </p:txBody>
      </p:sp>
      <p:sp>
        <p:nvSpPr>
          <p:cNvPr id="190" name="(resp &lt;- httr::GET(&quot;localhost:5762/echo?msg=Hello&quot;))…"/>
          <p:cNvSpPr txBox="1"/>
          <p:nvPr/>
        </p:nvSpPr>
        <p:spPr>
          <a:xfrm>
            <a:off x="9487609" y="8887853"/>
            <a:ext cx="4107372" cy="1216436"/>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(resp &lt;- httr::</a:t>
            </a:r>
            <a:r>
              <a:rPr>
                <a:solidFill>
                  <a:srgbClr val="021994"/>
                </a:solidFill>
              </a:rPr>
              <a:t>GET</a:t>
            </a:r>
            <a:r>
              <a:rPr>
                <a:solidFill>
                  <a:srgbClr val="000000"/>
                </a:solidFill>
              </a:rPr>
              <a:t>(</a:t>
            </a:r>
            <a:r>
              <a:t>"localhost:5762/echo?msg=Hello"</a:t>
            </a:r>
            <a:r>
              <a:rPr>
                <a:solidFill>
                  <a:srgbClr val="000000"/>
                </a:solidFill>
              </a:rPr>
              <a:t>))</a:t>
            </a:r>
          </a:p>
          <a:p>
            <a:pPr defTabSz="457200">
              <a:spcBef>
                <a:spcPts val="0"/>
              </a:spcBef>
              <a:defRPr sz="1000" b="0" i="1">
                <a:solidFill>
                  <a:srgbClr val="959395"/>
                </a:solidFill>
                <a:latin typeface="Courier New"/>
                <a:ea typeface="Courier New"/>
                <a:cs typeface="Courier New"/>
                <a:sym typeface="Courier New"/>
              </a:defRPr>
            </a:pPr>
            <a:r>
              <a:t>#&gt; Response [http://localhost:5762/echo?msg=Hello]</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Date: 2018-08-07 20:06</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Status: 200</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Content-Type: application/json</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Size: 35 B</a:t>
            </a:r>
            <a:endParaRPr i="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t>httr::</a:t>
            </a:r>
            <a:r>
              <a:rPr>
                <a:solidFill>
                  <a:srgbClr val="021994"/>
                </a:solidFill>
              </a:rPr>
              <a:t>content</a:t>
            </a:r>
            <a:r>
              <a:t>(resp, as = </a:t>
            </a:r>
            <a:r>
              <a:rPr>
                <a:solidFill>
                  <a:srgbClr val="CD1D00"/>
                </a:solidFill>
              </a:rPr>
              <a:t>"text"</a:t>
            </a:r>
            <a:r>
              <a:t>)</a:t>
            </a:r>
          </a:p>
          <a:p>
            <a:pPr defTabSz="457200">
              <a:spcBef>
                <a:spcPts val="0"/>
              </a:spcBef>
              <a:defRPr sz="1000" b="0" i="1">
                <a:solidFill>
                  <a:srgbClr val="959395"/>
                </a:solidFill>
                <a:latin typeface="Courier New"/>
                <a:ea typeface="Courier New"/>
                <a:cs typeface="Courier New"/>
                <a:sym typeface="Courier New"/>
              </a:defRPr>
            </a:pPr>
            <a:r>
              <a:t>#&gt; [1] "{\"msg\":[\"The message is: 'Hello'\"]}"</a:t>
            </a:r>
          </a:p>
        </p:txBody>
      </p:sp>
      <p:sp>
        <p:nvSpPr>
          <p:cNvPr id="191" name="library(plumber)…"/>
          <p:cNvSpPr txBox="1"/>
          <p:nvPr/>
        </p:nvSpPr>
        <p:spPr>
          <a:xfrm>
            <a:off x="1173791" y="7640515"/>
            <a:ext cx="3164858" cy="1934181"/>
          </a:xfrm>
          <a:prstGeom prst="rect">
            <a:avLst/>
          </a:prstGeom>
          <a:solidFill>
            <a:srgbClr val="FCF6E5"/>
          </a:solidFill>
          <a:ln w="12700">
            <a:miter lim="400000"/>
          </a:ln>
          <a:effectLst>
            <a:outerShdw blurRad="101600" dist="29259"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i="1">
                <a:solidFill>
                  <a:srgbClr val="959395"/>
                </a:solidFill>
                <a:latin typeface="Courier New"/>
                <a:ea typeface="Courier New"/>
                <a:cs typeface="Courier New"/>
                <a:sym typeface="Courier New"/>
              </a:defRPr>
            </a:pPr>
            <a:r>
              <a:rPr dirty="0"/>
              <a:t>#* @apiTitle Plumber Example API</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Echo back the input</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@param msg The message to echo</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@get /echo</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dirty="0"/>
              <a:t>function</a:t>
            </a:r>
            <a:r>
              <a:rPr dirty="0"/>
              <a:t>(msg = </a:t>
            </a:r>
            <a:r>
              <a:rPr dirty="0">
                <a:solidFill>
                  <a:srgbClr val="CD1D00"/>
                </a:solidFill>
              </a:rPr>
              <a:t>""</a:t>
            </a:r>
            <a:r>
              <a:rPr dirty="0"/>
              <a:t>) {</a:t>
            </a:r>
          </a:p>
          <a:p>
            <a:pPr defTabSz="457200">
              <a:spcBef>
                <a:spcPts val="0"/>
              </a:spcBef>
              <a:defRPr sz="1000" b="0">
                <a:solidFill>
                  <a:srgbClr val="021994"/>
                </a:solidFill>
                <a:latin typeface="Courier New"/>
                <a:ea typeface="Courier New"/>
                <a:cs typeface="Courier New"/>
                <a:sym typeface="Courier New"/>
              </a:defRPr>
            </a:pPr>
            <a:r>
              <a:rPr dirty="0">
                <a:solidFill>
                  <a:srgbClr val="000000"/>
                </a:solidFill>
              </a:rPr>
              <a:t>  </a:t>
            </a:r>
            <a:r>
              <a:rPr dirty="0"/>
              <a:t>list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msg = </a:t>
            </a:r>
            <a:r>
              <a:rPr dirty="0">
                <a:solidFill>
                  <a:srgbClr val="021994"/>
                </a:solidFill>
              </a:rPr>
              <a:t>paste0</a:t>
            </a:r>
            <a:r>
              <a:rPr dirty="0"/>
              <a: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"The message is: '"</a:t>
            </a:r>
            <a:r>
              <a:rPr dirty="0">
                <a:solidFill>
                  <a:srgbClr val="000000"/>
                </a:solidFill>
              </a:rPr>
              <a:t>, msg, </a:t>
            </a:r>
            <a:r>
              <a:rPr dirty="0"/>
              <a: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p:txBody>
      </p:sp>
      <p:sp>
        <p:nvSpPr>
          <p:cNvPr id="193" name="/&lt;path&gt; is used to define the location of the endpoint"/>
          <p:cNvSpPr/>
          <p:nvPr/>
        </p:nvSpPr>
        <p:spPr>
          <a:xfrm>
            <a:off x="2147901" y="8542113"/>
            <a:ext cx="2434911" cy="651482"/>
          </a:xfrm>
          <a:custGeom>
            <a:avLst/>
            <a:gdLst/>
            <a:ahLst/>
            <a:cxnLst>
              <a:cxn ang="0">
                <a:pos x="wd2" y="hd2"/>
              </a:cxn>
              <a:cxn ang="5400000">
                <a:pos x="wd2" y="hd2"/>
              </a:cxn>
              <a:cxn ang="10800000">
                <a:pos x="wd2" y="hd2"/>
              </a:cxn>
              <a:cxn ang="16200000">
                <a:pos x="wd2" y="hd2"/>
              </a:cxn>
            </a:cxnLst>
            <a:rect l="0" t="0" r="r" b="b"/>
            <a:pathLst>
              <a:path w="21600" h="21600" extrusionOk="0">
                <a:moveTo>
                  <a:pt x="11548" y="0"/>
                </a:moveTo>
                <a:cubicBezTo>
                  <a:pt x="11165" y="0"/>
                  <a:pt x="10854" y="1432"/>
                  <a:pt x="10854" y="3190"/>
                </a:cubicBezTo>
                <a:lnTo>
                  <a:pt x="10854" y="6041"/>
                </a:lnTo>
                <a:lnTo>
                  <a:pt x="0" y="2138"/>
                </a:lnTo>
                <a:lnTo>
                  <a:pt x="10854" y="9824"/>
                </a:lnTo>
                <a:lnTo>
                  <a:pt x="10854" y="18410"/>
                </a:lnTo>
                <a:cubicBezTo>
                  <a:pt x="10854" y="20168"/>
                  <a:pt x="11165" y="21600"/>
                  <a:pt x="11548" y="21600"/>
                </a:cubicBezTo>
                <a:lnTo>
                  <a:pt x="20906" y="21600"/>
                </a:lnTo>
                <a:cubicBezTo>
                  <a:pt x="21288" y="21600"/>
                  <a:pt x="21600" y="20168"/>
                  <a:pt x="21600" y="18410"/>
                </a:cubicBezTo>
                <a:lnTo>
                  <a:pt x="21600" y="3190"/>
                </a:lnTo>
                <a:cubicBezTo>
                  <a:pt x="21600" y="1432"/>
                  <a:pt x="21288" y="0"/>
                  <a:pt x="20906" y="0"/>
                </a:cubicBezTo>
                <a:lnTo>
                  <a:pt x="11548"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p>
            <a:pPr algn="ctr">
              <a:lnSpc>
                <a:spcPct val="80000"/>
              </a:lnSpc>
              <a:spcBef>
                <a:spcPts val="300"/>
              </a:spcBef>
              <a:buClr>
                <a:schemeClr val="accent4">
                  <a:hueOff val="384618"/>
                  <a:satOff val="3869"/>
                  <a:lumOff val="5802"/>
                </a:schemeClr>
              </a:buClr>
              <a:defRPr sz="1000">
                <a:solidFill>
                  <a:srgbClr val="FFFFFF"/>
                </a:solidFill>
              </a:defRPr>
            </a:pPr>
            <a:endParaRPr dirty="0"/>
          </a:p>
        </p:txBody>
      </p:sp>
      <p:sp>
        <p:nvSpPr>
          <p:cNvPr id="194" name="Plumber comments begin with #*"/>
          <p:cNvSpPr/>
          <p:nvPr/>
        </p:nvSpPr>
        <p:spPr>
          <a:xfrm>
            <a:off x="50680" y="7350804"/>
            <a:ext cx="1175422" cy="665751"/>
          </a:xfrm>
          <a:custGeom>
            <a:avLst/>
            <a:gdLst/>
            <a:ahLst/>
            <a:cxnLst>
              <a:cxn ang="0">
                <a:pos x="wd2" y="hd2"/>
              </a:cxn>
              <a:cxn ang="5400000">
                <a:pos x="wd2" y="hd2"/>
              </a:cxn>
              <a:cxn ang="10800000">
                <a:pos x="wd2" y="hd2"/>
              </a:cxn>
              <a:cxn ang="16200000">
                <a:pos x="wd2" y="hd2"/>
              </a:cxn>
            </a:cxnLst>
            <a:rect l="0" t="0" r="r" b="b"/>
            <a:pathLst>
              <a:path w="21600" h="21600" extrusionOk="0">
                <a:moveTo>
                  <a:pt x="1630" y="0"/>
                </a:moveTo>
                <a:cubicBezTo>
                  <a:pt x="732" y="0"/>
                  <a:pt x="0" y="1299"/>
                  <a:pt x="0" y="2894"/>
                </a:cubicBezTo>
                <a:lnTo>
                  <a:pt x="0" y="15981"/>
                </a:lnTo>
                <a:cubicBezTo>
                  <a:pt x="0" y="17576"/>
                  <a:pt x="732" y="18875"/>
                  <a:pt x="1630" y="18875"/>
                </a:cubicBezTo>
                <a:lnTo>
                  <a:pt x="14030" y="18875"/>
                </a:lnTo>
                <a:lnTo>
                  <a:pt x="21600" y="21600"/>
                </a:lnTo>
                <a:lnTo>
                  <a:pt x="19744" y="17690"/>
                </a:lnTo>
                <a:cubicBezTo>
                  <a:pt x="19949" y="17206"/>
                  <a:pt x="20091" y="16632"/>
                  <a:pt x="20091" y="15981"/>
                </a:cubicBezTo>
                <a:lnTo>
                  <a:pt x="20091" y="2894"/>
                </a:lnTo>
                <a:cubicBezTo>
                  <a:pt x="20091" y="1299"/>
                  <a:pt x="19368" y="0"/>
                  <a:pt x="18470" y="0"/>
                </a:cubicBezTo>
                <a:lnTo>
                  <a:pt x="163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r>
              <a:rPr lang="es-ES" dirty="0"/>
              <a:t>Los comentarios de  </a:t>
            </a:r>
            <a:r>
              <a:rPr lang="es-ES" dirty="0" err="1"/>
              <a:t>plumber</a:t>
            </a:r>
            <a:r>
              <a:rPr lang="es-ES" dirty="0"/>
              <a:t> comienzan con #*</a:t>
            </a:r>
            <a:endParaRPr dirty="0"/>
          </a:p>
        </p:txBody>
      </p:sp>
      <p:sp>
        <p:nvSpPr>
          <p:cNvPr id="195" name="HTTP Method"/>
          <p:cNvSpPr/>
          <p:nvPr/>
        </p:nvSpPr>
        <p:spPr>
          <a:xfrm>
            <a:off x="286780" y="8627610"/>
            <a:ext cx="1189436" cy="2690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2115" y="5161"/>
                </a:lnTo>
                <a:lnTo>
                  <a:pt x="1355" y="5161"/>
                </a:lnTo>
                <a:cubicBezTo>
                  <a:pt x="608" y="5161"/>
                  <a:pt x="0" y="7850"/>
                  <a:pt x="0" y="11150"/>
                </a:cubicBezTo>
                <a:lnTo>
                  <a:pt x="0" y="15642"/>
                </a:lnTo>
                <a:cubicBezTo>
                  <a:pt x="0" y="18943"/>
                  <a:pt x="608" y="21600"/>
                  <a:pt x="1355" y="21600"/>
                </a:cubicBezTo>
                <a:lnTo>
                  <a:pt x="15250" y="21600"/>
                </a:lnTo>
                <a:cubicBezTo>
                  <a:pt x="15997" y="21600"/>
                  <a:pt x="16598" y="18943"/>
                  <a:pt x="16598" y="15642"/>
                </a:cubicBezTo>
                <a:lnTo>
                  <a:pt x="16598" y="11150"/>
                </a:lnTo>
                <a:cubicBezTo>
                  <a:pt x="16598" y="9900"/>
                  <a:pt x="16494" y="8797"/>
                  <a:pt x="16346" y="7837"/>
                </a:cubicBezTo>
                <a:lnTo>
                  <a:pt x="2160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6" name="Identify as filter"/>
          <p:cNvSpPr/>
          <p:nvPr/>
        </p:nvSpPr>
        <p:spPr>
          <a:xfrm>
            <a:off x="4855170" y="7814304"/>
            <a:ext cx="1204516" cy="349648"/>
          </a:xfrm>
          <a:custGeom>
            <a:avLst/>
            <a:gdLst/>
            <a:ahLst/>
            <a:cxnLst>
              <a:cxn ang="0">
                <a:pos x="wd2" y="hd2"/>
              </a:cxn>
              <a:cxn ang="5400000">
                <a:pos x="wd2" y="hd2"/>
              </a:cxn>
              <a:cxn ang="10800000">
                <a:pos x="wd2" y="hd2"/>
              </a:cxn>
              <a:cxn ang="16200000">
                <a:pos x="wd2" y="hd2"/>
              </a:cxn>
            </a:cxnLst>
            <a:rect l="0" t="0" r="r" b="b"/>
            <a:pathLst>
              <a:path w="21600" h="21600" extrusionOk="0">
                <a:moveTo>
                  <a:pt x="1338" y="0"/>
                </a:moveTo>
                <a:cubicBezTo>
                  <a:pt x="601" y="0"/>
                  <a:pt x="0" y="2069"/>
                  <a:pt x="0" y="4609"/>
                </a:cubicBezTo>
                <a:lnTo>
                  <a:pt x="0" y="15323"/>
                </a:lnTo>
                <a:cubicBezTo>
                  <a:pt x="0" y="17863"/>
                  <a:pt x="601" y="19908"/>
                  <a:pt x="1338" y="19908"/>
                </a:cubicBezTo>
                <a:lnTo>
                  <a:pt x="13665" y="19908"/>
                </a:lnTo>
                <a:cubicBezTo>
                  <a:pt x="14011" y="19908"/>
                  <a:pt x="14317" y="19428"/>
                  <a:pt x="14554" y="18682"/>
                </a:cubicBezTo>
                <a:lnTo>
                  <a:pt x="21600" y="21600"/>
                </a:lnTo>
                <a:lnTo>
                  <a:pt x="14995" y="13289"/>
                </a:lnTo>
                <a:lnTo>
                  <a:pt x="14995" y="4609"/>
                </a:lnTo>
                <a:cubicBezTo>
                  <a:pt x="14995" y="2069"/>
                  <a:pt x="14402" y="0"/>
                  <a:pt x="13665" y="0"/>
                </a:cubicBezTo>
                <a:lnTo>
                  <a:pt x="1338"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7" name="Forward request"/>
          <p:cNvSpPr/>
          <p:nvPr/>
        </p:nvSpPr>
        <p:spPr>
          <a:xfrm>
            <a:off x="4989335" y="8360910"/>
            <a:ext cx="987029" cy="298054"/>
          </a:xfrm>
          <a:custGeom>
            <a:avLst/>
            <a:gdLst/>
            <a:ahLst/>
            <a:cxnLst>
              <a:cxn ang="0">
                <a:pos x="wd2" y="hd2"/>
              </a:cxn>
              <a:cxn ang="5400000">
                <a:pos x="wd2" y="hd2"/>
              </a:cxn>
              <a:cxn ang="10800000">
                <a:pos x="wd2" y="hd2"/>
              </a:cxn>
              <a:cxn ang="16200000">
                <a:pos x="wd2" y="hd2"/>
              </a:cxn>
            </a:cxnLst>
            <a:rect l="0" t="0" r="r" b="b"/>
            <a:pathLst>
              <a:path w="21600" h="21600" extrusionOk="0">
                <a:moveTo>
                  <a:pt x="1633" y="0"/>
                </a:moveTo>
                <a:cubicBezTo>
                  <a:pt x="733" y="0"/>
                  <a:pt x="0" y="2428"/>
                  <a:pt x="0" y="5407"/>
                </a:cubicBezTo>
                <a:lnTo>
                  <a:pt x="0" y="16193"/>
                </a:lnTo>
                <a:cubicBezTo>
                  <a:pt x="0" y="19172"/>
                  <a:pt x="733" y="21600"/>
                  <a:pt x="1633" y="21600"/>
                </a:cubicBezTo>
                <a:lnTo>
                  <a:pt x="13280" y="21600"/>
                </a:lnTo>
                <a:cubicBezTo>
                  <a:pt x="13872" y="21600"/>
                  <a:pt x="14367" y="20491"/>
                  <a:pt x="14652" y="18925"/>
                </a:cubicBezTo>
                <a:lnTo>
                  <a:pt x="21600" y="20334"/>
                </a:lnTo>
                <a:lnTo>
                  <a:pt x="14904" y="12483"/>
                </a:lnTo>
                <a:lnTo>
                  <a:pt x="14904" y="5407"/>
                </a:lnTo>
                <a:cubicBezTo>
                  <a:pt x="14904" y="2428"/>
                  <a:pt x="14179" y="0"/>
                  <a:pt x="13280" y="0"/>
                </a:cubicBezTo>
                <a:lnTo>
                  <a:pt x="1633"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lang="es-ES"/>
              <a:t>Adelante</a:t>
            </a:r>
            <a:endParaRPr dirty="0"/>
          </a:p>
        </p:txBody>
      </p:sp>
      <p:sp>
        <p:nvSpPr>
          <p:cNvPr id="198" name="Filter name"/>
          <p:cNvSpPr/>
          <p:nvPr/>
        </p:nvSpPr>
        <p:spPr>
          <a:xfrm>
            <a:off x="6922002" y="7721379"/>
            <a:ext cx="2294673" cy="478632"/>
          </a:xfrm>
          <a:custGeom>
            <a:avLst/>
            <a:gdLst/>
            <a:ahLst/>
            <a:cxnLst>
              <a:cxn ang="0">
                <a:pos x="wd2" y="hd2"/>
              </a:cxn>
              <a:cxn ang="5400000">
                <a:pos x="wd2" y="hd2"/>
              </a:cxn>
              <a:cxn ang="10800000">
                <a:pos x="wd2" y="hd2"/>
              </a:cxn>
              <a:cxn ang="16200000">
                <a:pos x="wd2" y="hd2"/>
              </a:cxn>
            </a:cxnLst>
            <a:rect l="0" t="0" r="r" b="b"/>
            <a:pathLst>
              <a:path w="21600" h="21600" extrusionOk="0">
                <a:moveTo>
                  <a:pt x="11456" y="0"/>
                </a:moveTo>
                <a:cubicBezTo>
                  <a:pt x="10908" y="0"/>
                  <a:pt x="10462" y="1512"/>
                  <a:pt x="10462" y="3367"/>
                </a:cubicBezTo>
                <a:lnTo>
                  <a:pt x="10462" y="7612"/>
                </a:lnTo>
                <a:cubicBezTo>
                  <a:pt x="10462" y="8099"/>
                  <a:pt x="10496" y="8555"/>
                  <a:pt x="10552" y="8973"/>
                </a:cubicBezTo>
                <a:lnTo>
                  <a:pt x="0" y="21600"/>
                </a:lnTo>
                <a:lnTo>
                  <a:pt x="12983" y="10961"/>
                </a:lnTo>
                <a:lnTo>
                  <a:pt x="20611" y="10961"/>
                </a:lnTo>
                <a:cubicBezTo>
                  <a:pt x="21159" y="10961"/>
                  <a:pt x="21600" y="9467"/>
                  <a:pt x="21600" y="7612"/>
                </a:cubicBezTo>
                <a:lnTo>
                  <a:pt x="21600" y="3367"/>
                </a:lnTo>
                <a:cubicBezTo>
                  <a:pt x="21600" y="1512"/>
                  <a:pt x="21159" y="0"/>
                  <a:pt x="20611" y="0"/>
                </a:cubicBezTo>
                <a:lnTo>
                  <a:pt x="11456"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9" name="Plumber: Build APIs with R"/>
          <p:cNvSpPr txBox="1"/>
          <p:nvPr/>
        </p:nvSpPr>
        <p:spPr>
          <a:xfrm>
            <a:off x="306210" y="6461374"/>
            <a:ext cx="3635611" cy="321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Plumber: </a:t>
            </a:r>
            <a:r>
              <a:rPr lang="es-ES" sz="2400" dirty="0"/>
              <a:t>Cree </a:t>
            </a:r>
            <a:r>
              <a:rPr lang="es-ES" sz="2400" dirty="0" err="1"/>
              <a:t>APIs</a:t>
            </a:r>
            <a:r>
              <a:rPr lang="es-ES" sz="2400" dirty="0"/>
              <a:t> con</a:t>
            </a:r>
            <a:r>
              <a:rPr sz="2400" dirty="0"/>
              <a:t> R</a:t>
            </a:r>
          </a:p>
        </p:txBody>
      </p:sp>
      <p:sp>
        <p:nvSpPr>
          <p:cNvPr id="200" name="Specify API port"/>
          <p:cNvSpPr/>
          <p:nvPr/>
        </p:nvSpPr>
        <p:spPr>
          <a:xfrm>
            <a:off x="11134098" y="2300119"/>
            <a:ext cx="1795098" cy="361554"/>
          </a:xfrm>
          <a:custGeom>
            <a:avLst/>
            <a:gdLst/>
            <a:ahLst/>
            <a:cxnLst>
              <a:cxn ang="0">
                <a:pos x="wd2" y="hd2"/>
              </a:cxn>
              <a:cxn ang="5400000">
                <a:pos x="wd2" y="hd2"/>
              </a:cxn>
              <a:cxn ang="10800000">
                <a:pos x="wd2" y="hd2"/>
              </a:cxn>
              <a:cxn ang="16200000">
                <a:pos x="wd2" y="hd2"/>
              </a:cxn>
            </a:cxnLst>
            <a:rect l="0" t="0" r="r" b="b"/>
            <a:pathLst>
              <a:path w="21600" h="21600" extrusionOk="0">
                <a:moveTo>
                  <a:pt x="11481" y="0"/>
                </a:moveTo>
                <a:cubicBezTo>
                  <a:pt x="10875" y="0"/>
                  <a:pt x="10382" y="2001"/>
                  <a:pt x="10382" y="4458"/>
                </a:cubicBezTo>
                <a:lnTo>
                  <a:pt x="10382" y="7943"/>
                </a:lnTo>
                <a:lnTo>
                  <a:pt x="0" y="10101"/>
                </a:lnTo>
                <a:lnTo>
                  <a:pt x="10382" y="13183"/>
                </a:lnTo>
                <a:lnTo>
                  <a:pt x="10382" y="17142"/>
                </a:lnTo>
                <a:cubicBezTo>
                  <a:pt x="10382" y="19599"/>
                  <a:pt x="10875" y="21600"/>
                  <a:pt x="11481" y="21600"/>
                </a:cubicBezTo>
                <a:lnTo>
                  <a:pt x="20501" y="21600"/>
                </a:lnTo>
                <a:cubicBezTo>
                  <a:pt x="21107" y="21600"/>
                  <a:pt x="21600" y="19599"/>
                  <a:pt x="21600" y="17142"/>
                </a:cubicBezTo>
                <a:lnTo>
                  <a:pt x="21600" y="4458"/>
                </a:lnTo>
                <a:cubicBezTo>
                  <a:pt x="21600" y="2001"/>
                  <a:pt x="21107" y="0"/>
                  <a:pt x="20501" y="0"/>
                </a:cubicBezTo>
                <a:lnTo>
                  <a:pt x="11481"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1" name="Endpoint details"/>
          <p:cNvSpPr/>
          <p:nvPr/>
        </p:nvSpPr>
        <p:spPr>
          <a:xfrm>
            <a:off x="9583116" y="5401568"/>
            <a:ext cx="1123951" cy="49175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2669" y="7217"/>
                </a:lnTo>
                <a:lnTo>
                  <a:pt x="1434" y="7217"/>
                </a:lnTo>
                <a:cubicBezTo>
                  <a:pt x="644" y="7217"/>
                  <a:pt x="0" y="9324"/>
                  <a:pt x="0" y="11911"/>
                </a:cubicBezTo>
                <a:lnTo>
                  <a:pt x="0" y="16930"/>
                </a:lnTo>
                <a:cubicBezTo>
                  <a:pt x="0" y="19517"/>
                  <a:pt x="644" y="21600"/>
                  <a:pt x="1434" y="21600"/>
                </a:cubicBezTo>
                <a:lnTo>
                  <a:pt x="19991" y="21600"/>
                </a:lnTo>
                <a:cubicBezTo>
                  <a:pt x="20781" y="21600"/>
                  <a:pt x="21425" y="19517"/>
                  <a:pt x="21425" y="16930"/>
                </a:cubicBezTo>
                <a:lnTo>
                  <a:pt x="21425" y="11911"/>
                </a:lnTo>
                <a:cubicBezTo>
                  <a:pt x="21425" y="9324"/>
                  <a:pt x="20781" y="7217"/>
                  <a:pt x="19991" y="7217"/>
                </a:cubicBezTo>
                <a:lnTo>
                  <a:pt x="17809" y="7217"/>
                </a:lnTo>
                <a:lnTo>
                  <a:pt x="2160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2" name="curl command used to send request"/>
          <p:cNvSpPr/>
          <p:nvPr/>
        </p:nvSpPr>
        <p:spPr>
          <a:xfrm>
            <a:off x="9457800" y="7111772"/>
            <a:ext cx="1341835" cy="529036"/>
          </a:xfrm>
          <a:custGeom>
            <a:avLst/>
            <a:gdLst/>
            <a:ahLst/>
            <a:cxnLst>
              <a:cxn ang="0">
                <a:pos x="wd2" y="hd2"/>
              </a:cxn>
              <a:cxn ang="5400000">
                <a:pos x="wd2" y="hd2"/>
              </a:cxn>
              <a:cxn ang="10800000">
                <a:pos x="wd2" y="hd2"/>
              </a:cxn>
              <a:cxn ang="16200000">
                <a:pos x="wd2" y="hd2"/>
              </a:cxn>
            </a:cxnLst>
            <a:rect l="0" t="0" r="r" b="b"/>
            <a:pathLst>
              <a:path w="21600" h="21600" extrusionOk="0">
                <a:moveTo>
                  <a:pt x="1201" y="0"/>
                </a:moveTo>
                <a:cubicBezTo>
                  <a:pt x="539" y="0"/>
                  <a:pt x="0" y="1368"/>
                  <a:pt x="0" y="3046"/>
                </a:cubicBezTo>
                <a:lnTo>
                  <a:pt x="0" y="10452"/>
                </a:lnTo>
                <a:cubicBezTo>
                  <a:pt x="0" y="12130"/>
                  <a:pt x="539" y="13482"/>
                  <a:pt x="1201" y="13482"/>
                </a:cubicBezTo>
                <a:lnTo>
                  <a:pt x="13863" y="13482"/>
                </a:lnTo>
                <a:lnTo>
                  <a:pt x="21600" y="21600"/>
                </a:lnTo>
                <a:lnTo>
                  <a:pt x="16943" y="13482"/>
                </a:lnTo>
                <a:lnTo>
                  <a:pt x="20399" y="13482"/>
                </a:lnTo>
                <a:cubicBezTo>
                  <a:pt x="21061" y="13482"/>
                  <a:pt x="21600" y="12130"/>
                  <a:pt x="21600" y="10452"/>
                </a:cubicBezTo>
                <a:lnTo>
                  <a:pt x="21600" y="3046"/>
                </a:lnTo>
                <a:cubicBezTo>
                  <a:pt x="21600" y="1368"/>
                  <a:pt x="21061" y="0"/>
                  <a:pt x="20399" y="0"/>
                </a:cubicBezTo>
                <a:lnTo>
                  <a:pt x="1201"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3" name="Parameter details"/>
          <p:cNvSpPr/>
          <p:nvPr/>
        </p:nvSpPr>
        <p:spPr>
          <a:xfrm>
            <a:off x="9454589" y="5969650"/>
            <a:ext cx="1293277" cy="283127"/>
          </a:xfrm>
          <a:custGeom>
            <a:avLst/>
            <a:gdLst/>
            <a:ahLst/>
            <a:cxnLst>
              <a:cxn ang="0">
                <a:pos x="wd2" y="hd2"/>
              </a:cxn>
              <a:cxn ang="5400000">
                <a:pos x="wd2" y="hd2"/>
              </a:cxn>
              <a:cxn ang="10800000">
                <a:pos x="wd2" y="hd2"/>
              </a:cxn>
              <a:cxn ang="16200000">
                <a:pos x="wd2" y="hd2"/>
              </a:cxn>
            </a:cxnLst>
            <a:rect l="0" t="0" r="r" b="b"/>
            <a:pathLst>
              <a:path w="21600" h="21600" extrusionOk="0">
                <a:moveTo>
                  <a:pt x="1375" y="0"/>
                </a:moveTo>
                <a:cubicBezTo>
                  <a:pt x="617" y="0"/>
                  <a:pt x="0" y="2619"/>
                  <a:pt x="0" y="5834"/>
                </a:cubicBezTo>
                <a:lnTo>
                  <a:pt x="0" y="12072"/>
                </a:lnTo>
                <a:cubicBezTo>
                  <a:pt x="0" y="15288"/>
                  <a:pt x="617" y="17876"/>
                  <a:pt x="1375" y="17876"/>
                </a:cubicBezTo>
                <a:lnTo>
                  <a:pt x="21600" y="21600"/>
                </a:lnTo>
                <a:lnTo>
                  <a:pt x="19728" y="17348"/>
                </a:lnTo>
                <a:cubicBezTo>
                  <a:pt x="20202" y="16432"/>
                  <a:pt x="20540" y="14428"/>
                  <a:pt x="20540" y="12072"/>
                </a:cubicBezTo>
                <a:lnTo>
                  <a:pt x="20540" y="5834"/>
                </a:lnTo>
                <a:cubicBezTo>
                  <a:pt x="20540" y="2619"/>
                  <a:pt x="19923" y="0"/>
                  <a:pt x="19165" y="0"/>
                </a:cubicBezTo>
                <a:lnTo>
                  <a:pt x="1375"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r>
              <a:rPr lang="es-ES"/>
              <a:t>Detalles de los parámetros</a:t>
            </a:r>
            <a:endParaRPr dirty="0"/>
          </a:p>
        </p:txBody>
      </p:sp>
      <p:sp>
        <p:nvSpPr>
          <p:cNvPr id="204" name="Edit parameters"/>
          <p:cNvSpPr/>
          <p:nvPr/>
        </p:nvSpPr>
        <p:spPr>
          <a:xfrm>
            <a:off x="11791413" y="6015371"/>
            <a:ext cx="1731567" cy="389335"/>
          </a:xfrm>
          <a:custGeom>
            <a:avLst/>
            <a:gdLst/>
            <a:ahLst/>
            <a:cxnLst>
              <a:cxn ang="0">
                <a:pos x="wd2" y="hd2"/>
              </a:cxn>
              <a:cxn ang="5400000">
                <a:pos x="wd2" y="hd2"/>
              </a:cxn>
              <a:cxn ang="10800000">
                <a:pos x="wd2" y="hd2"/>
              </a:cxn>
              <a:cxn ang="16200000">
                <a:pos x="wd2" y="hd2"/>
              </a:cxn>
            </a:cxnLst>
            <a:rect l="0" t="0" r="r" b="b"/>
            <a:pathLst>
              <a:path w="21600" h="21600" extrusionOk="0">
                <a:moveTo>
                  <a:pt x="8624" y="0"/>
                </a:moveTo>
                <a:cubicBezTo>
                  <a:pt x="8111" y="0"/>
                  <a:pt x="7693" y="1858"/>
                  <a:pt x="7693" y="4139"/>
                </a:cubicBezTo>
                <a:lnTo>
                  <a:pt x="7693" y="8565"/>
                </a:lnTo>
                <a:cubicBezTo>
                  <a:pt x="7693" y="9506"/>
                  <a:pt x="7777" y="10337"/>
                  <a:pt x="7896" y="11031"/>
                </a:cubicBezTo>
                <a:lnTo>
                  <a:pt x="0" y="21600"/>
                </a:lnTo>
                <a:lnTo>
                  <a:pt x="11832" y="12683"/>
                </a:lnTo>
                <a:lnTo>
                  <a:pt x="20669" y="12683"/>
                </a:lnTo>
                <a:cubicBezTo>
                  <a:pt x="21182" y="12683"/>
                  <a:pt x="21600" y="10846"/>
                  <a:pt x="21600" y="8565"/>
                </a:cubicBezTo>
                <a:lnTo>
                  <a:pt x="21600" y="4139"/>
                </a:lnTo>
                <a:cubicBezTo>
                  <a:pt x="21600" y="1858"/>
                  <a:pt x="21182" y="0"/>
                  <a:pt x="20669" y="0"/>
                </a:cubicBezTo>
                <a:lnTo>
                  <a:pt x="8624"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5" name="Send request"/>
          <p:cNvSpPr/>
          <p:nvPr/>
        </p:nvSpPr>
        <p:spPr>
          <a:xfrm>
            <a:off x="9607723" y="6476067"/>
            <a:ext cx="1341835" cy="329407"/>
          </a:xfrm>
          <a:custGeom>
            <a:avLst/>
            <a:gdLst/>
            <a:ahLst/>
            <a:cxnLst>
              <a:cxn ang="0">
                <a:pos x="wd2" y="hd2"/>
              </a:cxn>
              <a:cxn ang="5400000">
                <a:pos x="wd2" y="hd2"/>
              </a:cxn>
              <a:cxn ang="10800000">
                <a:pos x="wd2" y="hd2"/>
              </a:cxn>
              <a:cxn ang="16200000">
                <a:pos x="wd2" y="hd2"/>
              </a:cxn>
            </a:cxnLst>
            <a:rect l="0" t="0" r="r" b="b"/>
            <a:pathLst>
              <a:path w="21600" h="21600" extrusionOk="0">
                <a:moveTo>
                  <a:pt x="1553" y="0"/>
                </a:moveTo>
                <a:cubicBezTo>
                  <a:pt x="697" y="0"/>
                  <a:pt x="0" y="2196"/>
                  <a:pt x="0" y="4893"/>
                </a:cubicBezTo>
                <a:lnTo>
                  <a:pt x="0" y="10123"/>
                </a:lnTo>
                <a:cubicBezTo>
                  <a:pt x="0" y="12819"/>
                  <a:pt x="697" y="14990"/>
                  <a:pt x="1553" y="14990"/>
                </a:cubicBezTo>
                <a:lnTo>
                  <a:pt x="11238" y="14990"/>
                </a:lnTo>
                <a:lnTo>
                  <a:pt x="21600" y="21600"/>
                </a:lnTo>
                <a:lnTo>
                  <a:pt x="17485" y="14626"/>
                </a:lnTo>
                <a:cubicBezTo>
                  <a:pt x="18041" y="13884"/>
                  <a:pt x="18427" y="12145"/>
                  <a:pt x="18427" y="10123"/>
                </a:cubicBezTo>
                <a:lnTo>
                  <a:pt x="18427" y="4893"/>
                </a:lnTo>
                <a:cubicBezTo>
                  <a:pt x="18427" y="2196"/>
                  <a:pt x="17738" y="0"/>
                  <a:pt x="16882" y="0"/>
                </a:cubicBezTo>
                <a:lnTo>
                  <a:pt x="1553"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06" name="plumber.png" descr="plumber.png"/>
          <p:cNvPicPr>
            <a:picLocks noChangeAspect="1"/>
          </p:cNvPicPr>
          <p:nvPr/>
        </p:nvPicPr>
        <p:blipFill>
          <a:blip r:embed="rId5"/>
          <a:stretch>
            <a:fillRect/>
          </a:stretch>
        </p:blipFill>
        <p:spPr>
          <a:xfrm>
            <a:off x="12362293" y="200492"/>
            <a:ext cx="1384301" cy="1604559"/>
          </a:xfrm>
          <a:prstGeom prst="rect">
            <a:avLst/>
          </a:prstGeom>
          <a:ln w="12700">
            <a:miter lim="400000"/>
          </a:ln>
        </p:spPr>
      </p:pic>
      <p:sp>
        <p:nvSpPr>
          <p:cNvPr id="207" name="FILTERS"/>
          <p:cNvSpPr/>
          <p:nvPr/>
        </p:nvSpPr>
        <p:spPr>
          <a:xfrm>
            <a:off x="4797592" y="2082180"/>
            <a:ext cx="1155701" cy="316214"/>
          </a:xfrm>
          <a:prstGeom prst="roundRect">
            <a:avLst>
              <a:gd name="adj" fmla="val 50000"/>
            </a:avLst>
          </a:pr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gn="ctr">
              <a:defRPr>
                <a:solidFill>
                  <a:srgbClr val="FFFFFF"/>
                </a:solidFill>
              </a:defRPr>
            </a:lvl1pPr>
          </a:lstStyle>
          <a:p>
            <a:r>
              <a:rPr lang="es-ES"/>
              <a:t>FILTROS</a:t>
            </a:r>
            <a:endParaRPr dirty="0"/>
          </a:p>
        </p:txBody>
      </p:sp>
      <p:sp>
        <p:nvSpPr>
          <p:cNvPr id="208" name="PARSER"/>
          <p:cNvSpPr/>
          <p:nvPr/>
        </p:nvSpPr>
        <p:spPr>
          <a:xfrm>
            <a:off x="4797592" y="3292499"/>
            <a:ext cx="1251348" cy="316215"/>
          </a:xfrm>
          <a:prstGeom prst="roundRect">
            <a:avLst>
              <a:gd name="adj" fmla="val 50000"/>
            </a:avLst>
          </a:pr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gn="ctr">
              <a:defRPr>
                <a:solidFill>
                  <a:srgbClr val="FFFFFF"/>
                </a:solidFill>
              </a:defRPr>
            </a:lvl1pPr>
          </a:lstStyle>
          <a:p>
            <a:r>
              <a:rPr lang="es-ES"/>
              <a:t>ANALIZADOR</a:t>
            </a:r>
            <a:endParaRPr dirty="0"/>
          </a:p>
        </p:txBody>
      </p:sp>
      <p:sp>
        <p:nvSpPr>
          <p:cNvPr id="209" name="ENDPOINT"/>
          <p:cNvSpPr/>
          <p:nvPr/>
        </p:nvSpPr>
        <p:spPr>
          <a:xfrm>
            <a:off x="4794051" y="4506524"/>
            <a:ext cx="1998511" cy="316215"/>
          </a:xfrm>
          <a:prstGeom prst="roundRect">
            <a:avLst>
              <a:gd name="adj" fmla="val 50000"/>
            </a:avLst>
          </a:pr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gn="ctr">
              <a:defRPr>
                <a:solidFill>
                  <a:srgbClr val="FFFFFF"/>
                </a:solidFill>
              </a:defRPr>
            </a:lvl1pPr>
          </a:lstStyle>
          <a:p>
            <a:r>
              <a:rPr lang="es-ES" dirty="0"/>
              <a:t>PUNTOS DE CONEXIÓN</a:t>
            </a:r>
            <a:endParaRPr dirty="0"/>
          </a:p>
        </p:txBody>
      </p:sp>
      <p:sp>
        <p:nvSpPr>
          <p:cNvPr id="210" name="SERIALIZER"/>
          <p:cNvSpPr/>
          <p:nvPr/>
        </p:nvSpPr>
        <p:spPr>
          <a:xfrm>
            <a:off x="4794050" y="6339700"/>
            <a:ext cx="1415361" cy="316215"/>
          </a:xfrm>
          <a:prstGeom prst="roundRect">
            <a:avLst>
              <a:gd name="adj" fmla="val 50000"/>
            </a:avLst>
          </a:pr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lvl1pPr algn="ctr">
              <a:defRPr>
                <a:solidFill>
                  <a:srgbClr val="FFFFFF"/>
                </a:solidFill>
              </a:defRPr>
            </a:lvl1pPr>
          </a:lstStyle>
          <a:p>
            <a:r>
              <a:rPr lang="es-ES"/>
              <a:t>SERIALIZADOR</a:t>
            </a:r>
            <a:endParaRPr dirty="0"/>
          </a:p>
        </p:txBody>
      </p:sp>
      <p:sp>
        <p:nvSpPr>
          <p:cNvPr id="211" name="Parsers determine how Plumber parses the incoming request body. By default Plumber parses the request body as JavaScript Object Notation (JSON). Other parsers, including custom parsers, are identified using the @parser [parser name] tag. All registered p"/>
          <p:cNvSpPr txBox="1"/>
          <p:nvPr/>
        </p:nvSpPr>
        <p:spPr>
          <a:xfrm>
            <a:off x="5009308" y="3658078"/>
            <a:ext cx="4296975" cy="8611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lang="es-ES" sz="900" dirty="0"/>
              <a:t>Los analizadores determinan cómo </a:t>
            </a:r>
            <a:r>
              <a:rPr lang="es-ES" sz="900" dirty="0" err="1"/>
              <a:t>Plumber</a:t>
            </a:r>
            <a:r>
              <a:rPr lang="es-ES" sz="900" dirty="0"/>
              <a:t> analiza el cuerpo de la solicitud entrante.</a:t>
            </a:r>
            <a:r>
              <a:rPr sz="900" dirty="0"/>
              <a:t> </a:t>
            </a:r>
            <a:r>
              <a:rPr lang="es-ES" sz="900" dirty="0"/>
              <a:t>De forma predeterminada, </a:t>
            </a:r>
            <a:r>
              <a:rPr lang="es-ES" sz="900" dirty="0" err="1"/>
              <a:t>Plumber</a:t>
            </a:r>
            <a:r>
              <a:rPr lang="es-ES" sz="900" dirty="0"/>
              <a:t> analiza el cuerpo de la solicitud como notación de objetos JavaScript (JSON).</a:t>
            </a:r>
            <a:r>
              <a:rPr sz="900" dirty="0"/>
              <a:t> </a:t>
            </a:r>
            <a:r>
              <a:rPr lang="es-ES" sz="900" dirty="0"/>
              <a:t>Otros analizadores, incluidos los analizadores personalizados, se identifican mediante la etiqueta</a:t>
            </a:r>
            <a:r>
              <a:rPr sz="900" dirty="0"/>
              <a:t> </a:t>
            </a:r>
            <a:r>
              <a:rPr sz="900" dirty="0">
                <a:latin typeface="Courier"/>
                <a:ea typeface="Courier"/>
                <a:cs typeface="Courier"/>
                <a:sym typeface="Courier"/>
              </a:rPr>
              <a:t>@parser [parser name]</a:t>
            </a:r>
            <a:r>
              <a:rPr sz="900" dirty="0"/>
              <a:t>. </a:t>
            </a:r>
            <a:r>
              <a:rPr lang="es-ES" sz="900" dirty="0"/>
              <a:t>Todos los analizadores registrados se pueden ver con</a:t>
            </a:r>
            <a:r>
              <a:rPr sz="900" dirty="0"/>
              <a:t> </a:t>
            </a:r>
            <a:r>
              <a:rPr sz="900" dirty="0" err="1">
                <a:latin typeface="Courier"/>
                <a:ea typeface="Courier"/>
                <a:cs typeface="Courier"/>
                <a:sym typeface="Courier"/>
              </a:rPr>
              <a:t>registered_parsers</a:t>
            </a:r>
            <a:r>
              <a:rPr sz="900" dirty="0">
                <a:latin typeface="Courier"/>
                <a:ea typeface="Courier"/>
                <a:cs typeface="Courier"/>
                <a:sym typeface="Courier"/>
              </a:rPr>
              <a:t>()</a:t>
            </a:r>
            <a:r>
              <a:rPr sz="900" dirty="0"/>
              <a:t>.</a:t>
            </a:r>
          </a:p>
        </p:txBody>
      </p:sp>
      <p:sp>
        <p:nvSpPr>
          <p:cNvPr id="212" name="Parser"/>
          <p:cNvSpPr/>
          <p:nvPr/>
        </p:nvSpPr>
        <p:spPr>
          <a:xfrm>
            <a:off x="5034562" y="9274879"/>
            <a:ext cx="1014378" cy="228601"/>
          </a:xfrm>
          <a:custGeom>
            <a:avLst/>
            <a:gdLst/>
            <a:ahLst/>
            <a:cxnLst>
              <a:cxn ang="0">
                <a:pos x="wd2" y="hd2"/>
              </a:cxn>
              <a:cxn ang="5400000">
                <a:pos x="wd2" y="hd2"/>
              </a:cxn>
              <a:cxn ang="10800000">
                <a:pos x="wd2" y="hd2"/>
              </a:cxn>
              <a:cxn ang="16200000">
                <a:pos x="wd2" y="hd2"/>
              </a:cxn>
            </a:cxnLst>
            <a:rect l="0" t="0" r="r" b="b"/>
            <a:pathLst>
              <a:path w="21600" h="21600" extrusionOk="0">
                <a:moveTo>
                  <a:pt x="1993" y="0"/>
                </a:moveTo>
                <a:cubicBezTo>
                  <a:pt x="895" y="0"/>
                  <a:pt x="0" y="3165"/>
                  <a:pt x="0" y="7050"/>
                </a:cubicBezTo>
                <a:lnTo>
                  <a:pt x="0" y="14588"/>
                </a:lnTo>
                <a:cubicBezTo>
                  <a:pt x="0" y="18472"/>
                  <a:pt x="895" y="21600"/>
                  <a:pt x="1993" y="21600"/>
                </a:cubicBezTo>
                <a:lnTo>
                  <a:pt x="12528" y="21600"/>
                </a:lnTo>
                <a:cubicBezTo>
                  <a:pt x="13626" y="21600"/>
                  <a:pt x="14520" y="18472"/>
                  <a:pt x="14520" y="14588"/>
                </a:cubicBezTo>
                <a:lnTo>
                  <a:pt x="14520" y="13462"/>
                </a:lnTo>
                <a:lnTo>
                  <a:pt x="21600" y="7725"/>
                </a:lnTo>
                <a:lnTo>
                  <a:pt x="14404" y="5100"/>
                </a:lnTo>
                <a:cubicBezTo>
                  <a:pt x="14161" y="2186"/>
                  <a:pt x="13430" y="0"/>
                  <a:pt x="12528" y="0"/>
                </a:cubicBezTo>
                <a:lnTo>
                  <a:pt x="1993"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lang="es-ES"/>
              <a:t>Analizador</a:t>
            </a:r>
            <a:endParaRPr dirty="0"/>
          </a:p>
        </p:txBody>
      </p:sp>
      <p:sp>
        <p:nvSpPr>
          <p:cNvPr id="213" name="Línea"/>
          <p:cNvSpPr/>
          <p:nvPr/>
        </p:nvSpPr>
        <p:spPr>
          <a:xfrm>
            <a:off x="4989335" y="2392440"/>
            <a:ext cx="1" cy="884361"/>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4" name="Línea"/>
          <p:cNvSpPr/>
          <p:nvPr/>
        </p:nvSpPr>
        <p:spPr>
          <a:xfrm>
            <a:off x="4979459" y="3623434"/>
            <a:ext cx="9877" cy="960974"/>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5" name="Línea"/>
          <p:cNvSpPr/>
          <p:nvPr/>
        </p:nvSpPr>
        <p:spPr>
          <a:xfrm flipH="1">
            <a:off x="4989336" y="4839989"/>
            <a:ext cx="12098" cy="1529962"/>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6" name="Opt out of the log filter"/>
          <p:cNvSpPr/>
          <p:nvPr/>
        </p:nvSpPr>
        <p:spPr>
          <a:xfrm>
            <a:off x="7023211" y="9161016"/>
            <a:ext cx="2217739" cy="326233"/>
          </a:xfrm>
          <a:custGeom>
            <a:avLst/>
            <a:gdLst/>
            <a:ahLst/>
            <a:cxnLst>
              <a:cxn ang="0">
                <a:pos x="wd2" y="hd2"/>
              </a:cxn>
              <a:cxn ang="5400000">
                <a:pos x="wd2" y="hd2"/>
              </a:cxn>
              <a:cxn ang="10800000">
                <a:pos x="wd2" y="hd2"/>
              </a:cxn>
              <a:cxn ang="16200000">
                <a:pos x="wd2" y="hd2"/>
              </a:cxn>
            </a:cxnLst>
            <a:rect l="0" t="0" r="r" b="b"/>
            <a:pathLst>
              <a:path w="21600" h="21600" extrusionOk="0">
                <a:moveTo>
                  <a:pt x="14998" y="0"/>
                </a:moveTo>
                <a:cubicBezTo>
                  <a:pt x="14597" y="0"/>
                  <a:pt x="14271" y="2218"/>
                  <a:pt x="14271" y="4940"/>
                </a:cubicBezTo>
                <a:lnTo>
                  <a:pt x="14271" y="6464"/>
                </a:lnTo>
                <a:lnTo>
                  <a:pt x="0" y="3836"/>
                </a:lnTo>
                <a:lnTo>
                  <a:pt x="14271" y="12298"/>
                </a:lnTo>
                <a:lnTo>
                  <a:pt x="14271" y="16660"/>
                </a:lnTo>
                <a:cubicBezTo>
                  <a:pt x="14271" y="19382"/>
                  <a:pt x="14597" y="21600"/>
                  <a:pt x="14998" y="21600"/>
                </a:cubicBezTo>
                <a:lnTo>
                  <a:pt x="20873" y="21600"/>
                </a:lnTo>
                <a:cubicBezTo>
                  <a:pt x="21274" y="21600"/>
                  <a:pt x="21600" y="19382"/>
                  <a:pt x="21600" y="16660"/>
                </a:cubicBezTo>
                <a:lnTo>
                  <a:pt x="21600" y="4940"/>
                </a:lnTo>
                <a:cubicBezTo>
                  <a:pt x="21600" y="2218"/>
                  <a:pt x="21274" y="0"/>
                  <a:pt x="20873" y="0"/>
                </a:cubicBezTo>
                <a:lnTo>
                  <a:pt x="14998"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17" name="posit-full-color.png" descr="posit-full-color.png"/>
          <p:cNvPicPr>
            <a:picLocks noChangeAspect="1"/>
          </p:cNvPicPr>
          <p:nvPr/>
        </p:nvPicPr>
        <p:blipFill>
          <a:blip r:embed="rId6"/>
          <a:srcRect/>
          <a:stretch>
            <a:fillRect/>
          </a:stretch>
        </p:blipFill>
        <p:spPr>
          <a:xfrm>
            <a:off x="382542" y="10050579"/>
            <a:ext cx="1719068" cy="544372"/>
          </a:xfrm>
          <a:prstGeom prst="rect">
            <a:avLst/>
          </a:prstGeom>
          <a:ln w="12700">
            <a:miter lim="400000"/>
          </a:ln>
        </p:spPr>
      </p:pic>
      <p:sp>
        <p:nvSpPr>
          <p:cNvPr id="218" name="CC BY SA Posit Software, PBC  •   info@posit.co  •   posit.co  •  Learn more at www.rplumber.io  •  HTML cheatsheets at pos.it/cheatsheets  •  plumber  1.2.2  •  Updated: 2024-05"/>
          <p:cNvSpPr txBox="1"/>
          <p:nvPr/>
        </p:nvSpPr>
        <p:spPr>
          <a:xfrm>
            <a:off x="2353572" y="10347903"/>
            <a:ext cx="11322666" cy="234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gn="r">
              <a:lnSpc>
                <a:spcPct val="90000"/>
              </a:lnSpc>
              <a:spcBef>
                <a:spcPts val="0"/>
              </a:spcBef>
              <a:defRPr sz="900" b="0">
                <a:solidFill>
                  <a:srgbClr val="000000"/>
                </a:solidFill>
              </a:defRPr>
            </a:pPr>
            <a:r>
              <a:rPr dirty="0"/>
              <a:t>CC BY SA Posit Software, PBC  •   </a:t>
            </a:r>
            <a:r>
              <a:rPr dirty="0">
                <a:hlinkClick r:id="rId7"/>
              </a:rPr>
              <a:t>info@posit.co</a:t>
            </a:r>
            <a:r>
              <a:rPr dirty="0"/>
              <a:t>  •   </a:t>
            </a:r>
            <a:r>
              <a:rPr dirty="0">
                <a:hlinkClick r:id="rId8"/>
              </a:rPr>
              <a:t>posit.co</a:t>
            </a:r>
            <a:r>
              <a:rPr dirty="0"/>
              <a:t>  •  </a:t>
            </a:r>
            <a:r>
              <a:rPr lang="es-ES" dirty="0"/>
              <a:t>Aprenda más en</a:t>
            </a:r>
            <a:r>
              <a:rPr dirty="0"/>
              <a:t> </a:t>
            </a:r>
            <a:r>
              <a:rPr b="1" dirty="0">
                <a:hlinkClick r:id="rId9"/>
              </a:rPr>
              <a:t>www.rplumber.io</a:t>
            </a:r>
            <a:r>
              <a:rPr dirty="0"/>
              <a:t>  •  </a:t>
            </a:r>
            <a:r>
              <a:rPr lang="es-ES" dirty="0"/>
              <a:t>Guía rápida en </a:t>
            </a:r>
            <a:r>
              <a:rPr dirty="0"/>
              <a:t>HTML </a:t>
            </a:r>
            <a:r>
              <a:rPr lang="es-ES" dirty="0"/>
              <a:t>en</a:t>
            </a:r>
            <a:r>
              <a:rPr dirty="0"/>
              <a:t> </a:t>
            </a:r>
            <a:r>
              <a:rPr b="1" dirty="0">
                <a:hlinkClick r:id="rId10"/>
              </a:rPr>
              <a:t>pos.it/</a:t>
            </a:r>
            <a:r>
              <a:rPr b="1" dirty="0" err="1">
                <a:hlinkClick r:id="rId10"/>
              </a:rPr>
              <a:t>cheatsheets</a:t>
            </a:r>
            <a:r>
              <a:rPr dirty="0"/>
              <a:t>  •  plumber  1.2.2  •  </a:t>
            </a:r>
            <a:r>
              <a:rPr lang="es-ES" dirty="0"/>
              <a:t>Actualizado</a:t>
            </a:r>
            <a:r>
              <a:rPr dirty="0"/>
              <a:t>: 2024-05</a:t>
            </a:r>
          </a:p>
        </p:txBody>
      </p:sp>
      <p:sp>
        <p:nvSpPr>
          <p:cNvPr id="2" name="request">
            <a:extLst>
              <a:ext uri="{FF2B5EF4-FFF2-40B4-BE49-F238E27FC236}">
                <a16:creationId xmlns:a16="http://schemas.microsoft.com/office/drawing/2014/main" id="{0708D9B5-8965-B0D2-E7F4-75B30D56D61F}"/>
              </a:ext>
            </a:extLst>
          </p:cNvPr>
          <p:cNvSpPr txBox="1"/>
          <p:nvPr/>
        </p:nvSpPr>
        <p:spPr>
          <a:xfrm>
            <a:off x="419506" y="2337108"/>
            <a:ext cx="563366" cy="22890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lang="en-US" dirty="0"/>
              <a:t>client</a:t>
            </a:r>
            <a:endParaRPr dirty="0"/>
          </a:p>
        </p:txBody>
      </p:sp>
      <p:sp>
        <p:nvSpPr>
          <p:cNvPr id="3" name="request">
            <a:extLst>
              <a:ext uri="{FF2B5EF4-FFF2-40B4-BE49-F238E27FC236}">
                <a16:creationId xmlns:a16="http://schemas.microsoft.com/office/drawing/2014/main" id="{E29B3DC2-A636-FFAD-9EA7-1EB6612EDCC1}"/>
              </a:ext>
            </a:extLst>
          </p:cNvPr>
          <p:cNvSpPr txBox="1"/>
          <p:nvPr/>
        </p:nvSpPr>
        <p:spPr>
          <a:xfrm>
            <a:off x="3949853" y="2362281"/>
            <a:ext cx="563366" cy="22890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lang="en-US" dirty="0" err="1"/>
              <a:t>servidor</a:t>
            </a:r>
            <a:endParaRPr dirty="0"/>
          </a:p>
        </p:txBody>
      </p:sp>
      <p:sp>
        <p:nvSpPr>
          <p:cNvPr id="4" name="Rectangle: Rounded Corners 3">
            <a:extLst>
              <a:ext uri="{FF2B5EF4-FFF2-40B4-BE49-F238E27FC236}">
                <a16:creationId xmlns:a16="http://schemas.microsoft.com/office/drawing/2014/main" id="{55E513C6-F764-CB4F-1EAF-6A5A541E904E}"/>
              </a:ext>
            </a:extLst>
          </p:cNvPr>
          <p:cNvSpPr/>
          <p:nvPr/>
        </p:nvSpPr>
        <p:spPr>
          <a:xfrm>
            <a:off x="419506" y="2013094"/>
            <a:ext cx="403679" cy="285379"/>
          </a:xfrm>
          <a:prstGeom prst="roundRect">
            <a:avLst/>
          </a:prstGeom>
          <a:noFill/>
          <a:ln w="28575" cap="flat">
            <a:solidFill>
              <a:schemeClr val="tx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1200" i="0" u="none" strike="noStrike" cap="none" spc="0" normalizeH="0" baseline="0" dirty="0">
                <a:ln>
                  <a:noFill/>
                </a:ln>
                <a:solidFill>
                  <a:srgbClr val="000000"/>
                </a:solidFill>
                <a:effectLst/>
                <a:uFillTx/>
                <a:latin typeface="+mn-lt"/>
                <a:ea typeface="+mn-ea"/>
                <a:cs typeface="+mn-cs"/>
                <a:sym typeface="Helvetica"/>
              </a:rPr>
              <a:t>?</a:t>
            </a:r>
            <a:endParaRPr kumimoji="0" lang="es-ES" sz="1200" i="0" u="none" strike="noStrike" cap="none" spc="0" normalizeH="0" baseline="0" dirty="0">
              <a:ln>
                <a:noFill/>
              </a:ln>
              <a:solidFill>
                <a:srgbClr val="000000"/>
              </a:solidFill>
              <a:effectLst/>
              <a:uFillTx/>
              <a:latin typeface="+mn-lt"/>
              <a:ea typeface="+mn-ea"/>
              <a:cs typeface="+mn-cs"/>
              <a:sym typeface="Helvetica"/>
            </a:endParaRPr>
          </a:p>
        </p:txBody>
      </p:sp>
      <p:sp>
        <p:nvSpPr>
          <p:cNvPr id="5" name="Rectangle: Rounded Corners 4">
            <a:extLst>
              <a:ext uri="{FF2B5EF4-FFF2-40B4-BE49-F238E27FC236}">
                <a16:creationId xmlns:a16="http://schemas.microsoft.com/office/drawing/2014/main" id="{09D9AAED-9744-3457-0A74-8518847996C0}"/>
              </a:ext>
            </a:extLst>
          </p:cNvPr>
          <p:cNvSpPr/>
          <p:nvPr/>
        </p:nvSpPr>
        <p:spPr>
          <a:xfrm>
            <a:off x="3962226" y="2063414"/>
            <a:ext cx="403679" cy="285379"/>
          </a:xfrm>
          <a:prstGeom prst="roundRect">
            <a:avLst/>
          </a:prstGeom>
          <a:noFill/>
          <a:ln w="28575" cap="flat">
            <a:solidFill>
              <a:schemeClr val="tx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1200" i="0" u="none" strike="noStrike" cap="none" spc="0" normalizeH="0" baseline="0" dirty="0">
                <a:ln>
                  <a:noFill/>
                </a:ln>
                <a:solidFill>
                  <a:srgbClr val="000000"/>
                </a:solidFill>
                <a:effectLst/>
                <a:uFillTx/>
                <a:latin typeface="+mn-lt"/>
                <a:ea typeface="+mn-ea"/>
                <a:cs typeface="+mn-cs"/>
                <a:sym typeface="Helvetica"/>
              </a:rPr>
              <a:t>?</a:t>
            </a:r>
            <a:endParaRPr kumimoji="0" lang="es-ES" sz="1200" i="0" u="none" strike="noStrike" cap="none" spc="0" normalizeH="0" baseline="0" dirty="0">
              <a:ln>
                <a:noFill/>
              </a:ln>
              <a:solidFill>
                <a:srgbClr val="000000"/>
              </a:solidFill>
              <a:effectLst/>
              <a:uFillTx/>
              <a:latin typeface="+mn-lt"/>
              <a:ea typeface="+mn-ea"/>
              <a:cs typeface="+mn-cs"/>
              <a:sym typeface="Helvetica"/>
            </a:endParaRPr>
          </a:p>
        </p:txBody>
      </p:sp>
      <p:sp>
        <p:nvSpPr>
          <p:cNvPr id="6" name="TextBox 5">
            <a:extLst>
              <a:ext uri="{FF2B5EF4-FFF2-40B4-BE49-F238E27FC236}">
                <a16:creationId xmlns:a16="http://schemas.microsoft.com/office/drawing/2014/main" id="{FABB3443-F89E-0A58-C7BD-496387222AE5}"/>
              </a:ext>
            </a:extLst>
          </p:cNvPr>
          <p:cNvSpPr txBox="1"/>
          <p:nvPr/>
        </p:nvSpPr>
        <p:spPr>
          <a:xfrm>
            <a:off x="1515588" y="3397485"/>
            <a:ext cx="445215" cy="3051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kumimoji="0" lang="en-US" sz="1100" b="1" i="0" u="none" strike="noStrike" cap="none" spc="0" normalizeH="0" baseline="0" dirty="0">
                <a:ln>
                  <a:noFill/>
                </a:ln>
                <a:solidFill>
                  <a:schemeClr val="bg1"/>
                </a:solidFill>
                <a:effectLst/>
                <a:uFillTx/>
                <a:latin typeface="+mn-lt"/>
                <a:ea typeface="+mn-ea"/>
                <a:cs typeface="+mn-cs"/>
                <a:sym typeface="Helvetica"/>
              </a:rPr>
              <a:t>R</a:t>
            </a:r>
            <a:r>
              <a:rPr lang="en-US" sz="1100" dirty="0">
                <a:solidFill>
                  <a:schemeClr val="bg1"/>
                </a:solidFill>
              </a:rPr>
              <a:t>uta</a:t>
            </a:r>
            <a:endParaRPr kumimoji="0" lang="es-ES" sz="1100" b="1" i="0" u="none" strike="noStrike" cap="none" spc="0" normalizeH="0" baseline="0" dirty="0">
              <a:ln>
                <a:noFill/>
              </a:ln>
              <a:solidFill>
                <a:schemeClr val="bg1"/>
              </a:solidFill>
              <a:effectLst/>
              <a:uFillTx/>
              <a:latin typeface="+mn-lt"/>
              <a:ea typeface="+mn-ea"/>
              <a:cs typeface="+mn-cs"/>
              <a:sym typeface="Helvetica"/>
            </a:endParaRPr>
          </a:p>
        </p:txBody>
      </p:sp>
      <p:sp>
        <p:nvSpPr>
          <p:cNvPr id="7" name="TextBox 6">
            <a:extLst>
              <a:ext uri="{FF2B5EF4-FFF2-40B4-BE49-F238E27FC236}">
                <a16:creationId xmlns:a16="http://schemas.microsoft.com/office/drawing/2014/main" id="{4E35FEAA-48B2-D935-DE77-AEB38C32CBF8}"/>
              </a:ext>
            </a:extLst>
          </p:cNvPr>
          <p:cNvSpPr txBox="1"/>
          <p:nvPr/>
        </p:nvSpPr>
        <p:spPr>
          <a:xfrm>
            <a:off x="214440" y="3621207"/>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Método HTTP</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1" name="Isosceles Triangle 10">
            <a:extLst>
              <a:ext uri="{FF2B5EF4-FFF2-40B4-BE49-F238E27FC236}">
                <a16:creationId xmlns:a16="http://schemas.microsoft.com/office/drawing/2014/main" id="{BD8F49E0-4BEC-A9E7-862F-FCA37356B0E1}"/>
              </a:ext>
            </a:extLst>
          </p:cNvPr>
          <p:cNvSpPr/>
          <p:nvPr/>
        </p:nvSpPr>
        <p:spPr>
          <a:xfrm rot="15698782">
            <a:off x="2083708" y="7285343"/>
            <a:ext cx="102297" cy="1162104"/>
          </a:xfrm>
          <a:prstGeom prst="triangle">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10" name="Rectangle: Rounded Corners 9">
            <a:extLst>
              <a:ext uri="{FF2B5EF4-FFF2-40B4-BE49-F238E27FC236}">
                <a16:creationId xmlns:a16="http://schemas.microsoft.com/office/drawing/2014/main" id="{95AFD793-673C-3B97-66F6-B711ECE41C7C}"/>
              </a:ext>
            </a:extLst>
          </p:cNvPr>
          <p:cNvSpPr/>
          <p:nvPr/>
        </p:nvSpPr>
        <p:spPr>
          <a:xfrm>
            <a:off x="2637650" y="7469264"/>
            <a:ext cx="1480616" cy="463523"/>
          </a:xfrm>
          <a:prstGeom prst="roundRect">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8" name="TextBox 7">
            <a:extLst>
              <a:ext uri="{FF2B5EF4-FFF2-40B4-BE49-F238E27FC236}">
                <a16:creationId xmlns:a16="http://schemas.microsoft.com/office/drawing/2014/main" id="{3F6D79BF-5778-4728-15A8-225C10FF1BD5}"/>
              </a:ext>
            </a:extLst>
          </p:cNvPr>
          <p:cNvSpPr txBox="1"/>
          <p:nvPr/>
        </p:nvSpPr>
        <p:spPr>
          <a:xfrm>
            <a:off x="394413" y="5208058"/>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dirty="0" err="1">
                <a:solidFill>
                  <a:schemeClr val="bg1"/>
                </a:solidFill>
              </a:rPr>
              <a:t>Versión</a:t>
            </a:r>
            <a:r>
              <a:rPr lang="en-US" sz="1000" dirty="0">
                <a:solidFill>
                  <a:schemeClr val="bg1"/>
                </a:solidFill>
              </a:rPr>
              <a:t> HTTP</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9" name="TextBox 8">
            <a:extLst>
              <a:ext uri="{FF2B5EF4-FFF2-40B4-BE49-F238E27FC236}">
                <a16:creationId xmlns:a16="http://schemas.microsoft.com/office/drawing/2014/main" id="{0AE9351D-9A7B-8B1A-C570-8090162ECB46}"/>
              </a:ext>
            </a:extLst>
          </p:cNvPr>
          <p:cNvSpPr txBox="1"/>
          <p:nvPr/>
        </p:nvSpPr>
        <p:spPr>
          <a:xfrm>
            <a:off x="2599041" y="7378118"/>
            <a:ext cx="1564009"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Los decoradores </a:t>
            </a:r>
            <a:r>
              <a:rPr lang="en-US" sz="1000" dirty="0">
                <a:solidFill>
                  <a:schemeClr val="bg1"/>
                </a:solidFill>
              </a:rPr>
              <a:t>@</a:t>
            </a:r>
            <a:r>
              <a:rPr lang="es-ES" sz="1000" dirty="0">
                <a:solidFill>
                  <a:schemeClr val="bg1"/>
                </a:solidFill>
              </a:rPr>
              <a:t> definen las características de la API</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2" name="TextBox 11">
            <a:extLst>
              <a:ext uri="{FF2B5EF4-FFF2-40B4-BE49-F238E27FC236}">
                <a16:creationId xmlns:a16="http://schemas.microsoft.com/office/drawing/2014/main" id="{71D07B94-3B93-A2A5-AEA7-78B87C4949A2}"/>
              </a:ext>
            </a:extLst>
          </p:cNvPr>
          <p:cNvSpPr txBox="1"/>
          <p:nvPr/>
        </p:nvSpPr>
        <p:spPr>
          <a:xfrm>
            <a:off x="291257" y="8622436"/>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Método HTTP</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3" name="TextBox 12">
            <a:extLst>
              <a:ext uri="{FF2B5EF4-FFF2-40B4-BE49-F238E27FC236}">
                <a16:creationId xmlns:a16="http://schemas.microsoft.com/office/drawing/2014/main" id="{722E9F30-0E93-F71E-1E9E-64669E00524C}"/>
              </a:ext>
            </a:extLst>
          </p:cNvPr>
          <p:cNvSpPr txBox="1"/>
          <p:nvPr/>
        </p:nvSpPr>
        <p:spPr>
          <a:xfrm>
            <a:off x="3390102" y="8458717"/>
            <a:ext cx="1259785" cy="7514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dirty="0">
                <a:solidFill>
                  <a:schemeClr val="bg1"/>
                </a:solidFill>
              </a:rPr>
              <a:t>/&lt;</a:t>
            </a:r>
            <a:r>
              <a:rPr lang="es-ES" sz="1000" dirty="0" err="1">
                <a:solidFill>
                  <a:schemeClr val="bg1"/>
                </a:solidFill>
              </a:rPr>
              <a:t>path</a:t>
            </a:r>
            <a:r>
              <a:rPr lang="es-ES" sz="1000" dirty="0">
                <a:solidFill>
                  <a:schemeClr val="bg1"/>
                </a:solidFill>
              </a:rPr>
              <a:t>&gt; se utiliza para definir la ubicación del punto de conexión</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4" name="TextBox 13">
            <a:extLst>
              <a:ext uri="{FF2B5EF4-FFF2-40B4-BE49-F238E27FC236}">
                <a16:creationId xmlns:a16="http://schemas.microsoft.com/office/drawing/2014/main" id="{745D6B64-EE46-A06A-8FB9-1B763244A92C}"/>
              </a:ext>
            </a:extLst>
          </p:cNvPr>
          <p:cNvSpPr txBox="1"/>
          <p:nvPr/>
        </p:nvSpPr>
        <p:spPr>
          <a:xfrm>
            <a:off x="4835564" y="7731394"/>
            <a:ext cx="83079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dirty="0" err="1">
                <a:solidFill>
                  <a:schemeClr val="bg1"/>
                </a:solidFill>
              </a:rPr>
              <a:t>Identificar</a:t>
            </a:r>
            <a:r>
              <a:rPr lang="en-US" sz="1000" dirty="0">
                <a:solidFill>
                  <a:schemeClr val="bg1"/>
                </a:solidFill>
              </a:rPr>
              <a:t> </a:t>
            </a:r>
            <a:r>
              <a:rPr lang="en-US" sz="1000" dirty="0" err="1">
                <a:solidFill>
                  <a:schemeClr val="bg1"/>
                </a:solidFill>
              </a:rPr>
              <a:t>como</a:t>
            </a:r>
            <a:r>
              <a:rPr lang="en-US" sz="1000" dirty="0">
                <a:solidFill>
                  <a:schemeClr val="bg1"/>
                </a:solidFill>
              </a:rPr>
              <a:t> </a:t>
            </a:r>
            <a:r>
              <a:rPr lang="en-US" sz="1000" dirty="0" err="1">
                <a:solidFill>
                  <a:schemeClr val="bg1"/>
                </a:solidFill>
              </a:rPr>
              <a:t>filtro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5" name="TextBox 14">
            <a:extLst>
              <a:ext uri="{FF2B5EF4-FFF2-40B4-BE49-F238E27FC236}">
                <a16:creationId xmlns:a16="http://schemas.microsoft.com/office/drawing/2014/main" id="{89DE751B-A175-18CB-2371-97FA31E706B6}"/>
              </a:ext>
            </a:extLst>
          </p:cNvPr>
          <p:cNvSpPr txBox="1"/>
          <p:nvPr/>
        </p:nvSpPr>
        <p:spPr>
          <a:xfrm>
            <a:off x="8069339" y="7679287"/>
            <a:ext cx="1149952"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Nombre del filtro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6" name="TextBox 15">
            <a:extLst>
              <a:ext uri="{FF2B5EF4-FFF2-40B4-BE49-F238E27FC236}">
                <a16:creationId xmlns:a16="http://schemas.microsoft.com/office/drawing/2014/main" id="{F5D144ED-1B54-3F1C-3616-80D10143E3C2}"/>
              </a:ext>
            </a:extLst>
          </p:cNvPr>
          <p:cNvSpPr txBox="1"/>
          <p:nvPr/>
        </p:nvSpPr>
        <p:spPr>
          <a:xfrm>
            <a:off x="8491560" y="9070374"/>
            <a:ext cx="83079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Salida del registro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8" name="TextBox 17">
            <a:extLst>
              <a:ext uri="{FF2B5EF4-FFF2-40B4-BE49-F238E27FC236}">
                <a16:creationId xmlns:a16="http://schemas.microsoft.com/office/drawing/2014/main" id="{D89DEEB1-F48F-3E98-711E-57D3C9BFEBDE}"/>
              </a:ext>
            </a:extLst>
          </p:cNvPr>
          <p:cNvSpPr txBox="1"/>
          <p:nvPr/>
        </p:nvSpPr>
        <p:spPr>
          <a:xfrm>
            <a:off x="8360143" y="9985728"/>
            <a:ext cx="830799"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lang="en-US" sz="1000" dirty="0">
                <a:solidFill>
                  <a:schemeClr val="bg1"/>
                </a:solidFill>
              </a:rPr>
              <a:t>Serializer</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9" name="TextBox 18">
            <a:extLst>
              <a:ext uri="{FF2B5EF4-FFF2-40B4-BE49-F238E27FC236}">
                <a16:creationId xmlns:a16="http://schemas.microsoft.com/office/drawing/2014/main" id="{66DF1A70-D1E1-981C-8C49-02FBC361220D}"/>
              </a:ext>
            </a:extLst>
          </p:cNvPr>
          <p:cNvSpPr txBox="1"/>
          <p:nvPr/>
        </p:nvSpPr>
        <p:spPr>
          <a:xfrm>
            <a:off x="11056238" y="1706132"/>
            <a:ext cx="1344155"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dirty="0">
                <a:solidFill>
                  <a:schemeClr val="bg1"/>
                </a:solidFill>
              </a:rPr>
              <a:t>Ruta de acceso a la definición de API</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0" name="TextBox 19">
            <a:extLst>
              <a:ext uri="{FF2B5EF4-FFF2-40B4-BE49-F238E27FC236}">
                <a16:creationId xmlns:a16="http://schemas.microsoft.com/office/drawing/2014/main" id="{D1C35075-1683-DDEC-2B7B-859F632CB947}"/>
              </a:ext>
            </a:extLst>
          </p:cNvPr>
          <p:cNvSpPr txBox="1"/>
          <p:nvPr/>
        </p:nvSpPr>
        <p:spPr>
          <a:xfrm>
            <a:off x="11973706" y="2249881"/>
            <a:ext cx="98652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a:solidFill>
                  <a:schemeClr val="bg1"/>
                </a:solidFill>
              </a:rPr>
              <a:t>Especificar el puerto de API</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1" name="TextBox 20">
            <a:extLst>
              <a:ext uri="{FF2B5EF4-FFF2-40B4-BE49-F238E27FC236}">
                <a16:creationId xmlns:a16="http://schemas.microsoft.com/office/drawing/2014/main" id="{9AFE7681-378E-91E1-10CD-57C51342C374}"/>
              </a:ext>
            </a:extLst>
          </p:cNvPr>
          <p:cNvSpPr txBox="1"/>
          <p:nvPr/>
        </p:nvSpPr>
        <p:spPr>
          <a:xfrm>
            <a:off x="9471551" y="3340041"/>
            <a:ext cx="1043169"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dirty="0">
                <a:solidFill>
                  <a:schemeClr val="bg1"/>
                </a:solidFill>
              </a:rPr>
              <a:t>Crear una nueva API de </a:t>
            </a:r>
            <a:r>
              <a:rPr lang="es-ES" sz="1000" dirty="0" err="1">
                <a:solidFill>
                  <a:schemeClr val="bg1"/>
                </a:solidFill>
              </a:rPr>
              <a:t>Pumber</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2" name="TextBox 21">
            <a:extLst>
              <a:ext uri="{FF2B5EF4-FFF2-40B4-BE49-F238E27FC236}">
                <a16:creationId xmlns:a16="http://schemas.microsoft.com/office/drawing/2014/main" id="{08269D27-F58A-3FDB-3EA1-6809DCD02C5F}"/>
              </a:ext>
            </a:extLst>
          </p:cNvPr>
          <p:cNvSpPr txBox="1"/>
          <p:nvPr/>
        </p:nvSpPr>
        <p:spPr>
          <a:xfrm>
            <a:off x="12304744" y="3838695"/>
            <a:ext cx="1474411"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a:solidFill>
                  <a:schemeClr val="bg1"/>
                </a:solidFill>
              </a:rPr>
              <a:t>Ejecución de la API en la sesión de R actual</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3" name="TextBox 22">
            <a:extLst>
              <a:ext uri="{FF2B5EF4-FFF2-40B4-BE49-F238E27FC236}">
                <a16:creationId xmlns:a16="http://schemas.microsoft.com/office/drawing/2014/main" id="{ECE67194-2A12-79C3-D168-5C2977B221B5}"/>
              </a:ext>
            </a:extLst>
          </p:cNvPr>
          <p:cNvSpPr txBox="1"/>
          <p:nvPr/>
        </p:nvSpPr>
        <p:spPr>
          <a:xfrm>
            <a:off x="9543197" y="5482226"/>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dirty="0">
                <a:solidFill>
                  <a:schemeClr val="bg1"/>
                </a:solidFill>
              </a:rPr>
              <a:t>Detalles del punto de conexión</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38" name="Rectangle: Rounded Corners 37">
            <a:extLst>
              <a:ext uri="{FF2B5EF4-FFF2-40B4-BE49-F238E27FC236}">
                <a16:creationId xmlns:a16="http://schemas.microsoft.com/office/drawing/2014/main" id="{08A26F8A-B150-27D2-8DA6-186EF15C5BC6}"/>
              </a:ext>
            </a:extLst>
          </p:cNvPr>
          <p:cNvSpPr/>
          <p:nvPr/>
        </p:nvSpPr>
        <p:spPr>
          <a:xfrm>
            <a:off x="8455171" y="9514004"/>
            <a:ext cx="967244" cy="484367"/>
          </a:xfrm>
          <a:prstGeom prst="roundRect">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24" name="TextBox 23">
            <a:extLst>
              <a:ext uri="{FF2B5EF4-FFF2-40B4-BE49-F238E27FC236}">
                <a16:creationId xmlns:a16="http://schemas.microsoft.com/office/drawing/2014/main" id="{253AC280-B6CB-9BFE-3BA0-C1D0D67CE443}"/>
              </a:ext>
            </a:extLst>
          </p:cNvPr>
          <p:cNvSpPr txBox="1"/>
          <p:nvPr/>
        </p:nvSpPr>
        <p:spPr>
          <a:xfrm>
            <a:off x="12400393" y="5948148"/>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Editar parámetros</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5" name="TextBox 24">
            <a:extLst>
              <a:ext uri="{FF2B5EF4-FFF2-40B4-BE49-F238E27FC236}">
                <a16:creationId xmlns:a16="http://schemas.microsoft.com/office/drawing/2014/main" id="{9EA4F0C2-CEA9-EBDF-5061-BD47F65FF77F}"/>
              </a:ext>
            </a:extLst>
          </p:cNvPr>
          <p:cNvSpPr txBox="1"/>
          <p:nvPr/>
        </p:nvSpPr>
        <p:spPr>
          <a:xfrm>
            <a:off x="9688719" y="6432399"/>
            <a:ext cx="1415361"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n-US" sz="1000">
                <a:solidFill>
                  <a:schemeClr val="bg1"/>
                </a:solidFill>
              </a:rPr>
              <a:t>Enviar solicitud</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6" name="TextBox 25">
            <a:extLst>
              <a:ext uri="{FF2B5EF4-FFF2-40B4-BE49-F238E27FC236}">
                <a16:creationId xmlns:a16="http://schemas.microsoft.com/office/drawing/2014/main" id="{9DCAECCF-2A9D-FF7A-DDF9-19608FE19B7C}"/>
              </a:ext>
            </a:extLst>
          </p:cNvPr>
          <p:cNvSpPr txBox="1"/>
          <p:nvPr/>
        </p:nvSpPr>
        <p:spPr>
          <a:xfrm>
            <a:off x="9453537" y="7029125"/>
            <a:ext cx="133837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a:solidFill>
                  <a:schemeClr val="bg1"/>
                </a:solidFill>
              </a:rPr>
              <a:t>curl utilizado para enviar la solicitud</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31" name="Rectangle: Rounded Corners 30">
            <a:extLst>
              <a:ext uri="{FF2B5EF4-FFF2-40B4-BE49-F238E27FC236}">
                <a16:creationId xmlns:a16="http://schemas.microsoft.com/office/drawing/2014/main" id="{5F84893B-B43F-6965-80C6-A3EDBFE65927}"/>
              </a:ext>
            </a:extLst>
          </p:cNvPr>
          <p:cNvSpPr/>
          <p:nvPr/>
        </p:nvSpPr>
        <p:spPr>
          <a:xfrm>
            <a:off x="231445" y="4246346"/>
            <a:ext cx="917075" cy="199433"/>
          </a:xfrm>
          <a:prstGeom prst="roundRect">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32" name="Isosceles Triangle 31">
            <a:extLst>
              <a:ext uri="{FF2B5EF4-FFF2-40B4-BE49-F238E27FC236}">
                <a16:creationId xmlns:a16="http://schemas.microsoft.com/office/drawing/2014/main" id="{DD710254-F427-155F-3F2D-441910B896EF}"/>
              </a:ext>
            </a:extLst>
          </p:cNvPr>
          <p:cNvSpPr/>
          <p:nvPr/>
        </p:nvSpPr>
        <p:spPr>
          <a:xfrm rot="5400000">
            <a:off x="1084407" y="4175623"/>
            <a:ext cx="113739" cy="316810"/>
          </a:xfrm>
          <a:prstGeom prst="triangle">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30" name="TextBox 29">
            <a:extLst>
              <a:ext uri="{FF2B5EF4-FFF2-40B4-BE49-F238E27FC236}">
                <a16:creationId xmlns:a16="http://schemas.microsoft.com/office/drawing/2014/main" id="{21911079-FECB-BDEB-FB86-0B0485A5720C}"/>
              </a:ext>
            </a:extLst>
          </p:cNvPr>
          <p:cNvSpPr txBox="1"/>
          <p:nvPr/>
        </p:nvSpPr>
        <p:spPr>
          <a:xfrm>
            <a:off x="178953" y="4150134"/>
            <a:ext cx="1054416" cy="3051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kumimoji="0" lang="en-US" sz="1100" b="1" i="0" u="none" strike="noStrike" cap="none" spc="0" normalizeH="0" baseline="0" dirty="0" err="1">
                <a:ln>
                  <a:noFill/>
                </a:ln>
                <a:solidFill>
                  <a:schemeClr val="bg1"/>
                </a:solidFill>
                <a:effectLst/>
                <a:uFillTx/>
                <a:latin typeface="+mn-lt"/>
                <a:ea typeface="+mn-ea"/>
                <a:cs typeface="+mn-cs"/>
                <a:sym typeface="Helvetica"/>
              </a:rPr>
              <a:t>Encabezados</a:t>
            </a:r>
            <a:endParaRPr kumimoji="0" lang="es-ES" sz="1100" b="1" i="0" u="none" strike="noStrike" cap="none" spc="0" normalizeH="0" baseline="0" dirty="0">
              <a:ln>
                <a:noFill/>
              </a:ln>
              <a:solidFill>
                <a:schemeClr val="bg1"/>
              </a:solidFill>
              <a:effectLst/>
              <a:uFillTx/>
              <a:latin typeface="+mn-lt"/>
              <a:ea typeface="+mn-ea"/>
              <a:cs typeface="+mn-cs"/>
              <a:sym typeface="Helvetica"/>
            </a:endParaRPr>
          </a:p>
        </p:txBody>
      </p:sp>
      <p:sp>
        <p:nvSpPr>
          <p:cNvPr id="33" name="TextBox 32">
            <a:extLst>
              <a:ext uri="{FF2B5EF4-FFF2-40B4-BE49-F238E27FC236}">
                <a16:creationId xmlns:a16="http://schemas.microsoft.com/office/drawing/2014/main" id="{37561C8E-BC40-6727-C24A-F872BB60D3EE}"/>
              </a:ext>
            </a:extLst>
          </p:cNvPr>
          <p:cNvSpPr txBox="1"/>
          <p:nvPr/>
        </p:nvSpPr>
        <p:spPr>
          <a:xfrm>
            <a:off x="1753470" y="5040548"/>
            <a:ext cx="818475" cy="6539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Código de estado</a:t>
            </a:r>
          </a:p>
          <a:p>
            <a:pPr marL="0" marR="0" indent="0" algn="ctr" defTabSz="584200" rtl="0" fontAlgn="auto" latinLnBrk="0" hangingPunct="0">
              <a:lnSpc>
                <a:spcPct val="100000"/>
              </a:lnSpc>
              <a:spcBef>
                <a:spcPts val="200"/>
              </a:spcBef>
              <a:spcAft>
                <a:spcPts val="0"/>
              </a:spcAft>
              <a:buClrTx/>
              <a:buSzTx/>
              <a:buFontTx/>
              <a:buNone/>
              <a:tabLst/>
            </a:pPr>
            <a:endParaRPr kumimoji="0" lang="es-ES" sz="1200" b="1" i="0" u="none" strike="noStrike" cap="none" spc="0" normalizeH="0" baseline="0" dirty="0">
              <a:ln>
                <a:noFill/>
              </a:ln>
              <a:solidFill>
                <a:srgbClr val="4C4C4C"/>
              </a:solidFill>
              <a:effectLst/>
              <a:uFillTx/>
              <a:latin typeface="+mn-lt"/>
              <a:ea typeface="+mn-ea"/>
              <a:cs typeface="+mn-cs"/>
              <a:sym typeface="Helvetica"/>
            </a:endParaRPr>
          </a:p>
        </p:txBody>
      </p:sp>
      <p:sp>
        <p:nvSpPr>
          <p:cNvPr id="34" name="Rectangle: Rounded Corners 33">
            <a:extLst>
              <a:ext uri="{FF2B5EF4-FFF2-40B4-BE49-F238E27FC236}">
                <a16:creationId xmlns:a16="http://schemas.microsoft.com/office/drawing/2014/main" id="{E7AC203A-8531-A3A2-256C-DCF197A84F12}"/>
              </a:ext>
            </a:extLst>
          </p:cNvPr>
          <p:cNvSpPr/>
          <p:nvPr/>
        </p:nvSpPr>
        <p:spPr>
          <a:xfrm>
            <a:off x="262786" y="5863642"/>
            <a:ext cx="917075" cy="199433"/>
          </a:xfrm>
          <a:prstGeom prst="roundRect">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35" name="Isosceles Triangle 34">
            <a:extLst>
              <a:ext uri="{FF2B5EF4-FFF2-40B4-BE49-F238E27FC236}">
                <a16:creationId xmlns:a16="http://schemas.microsoft.com/office/drawing/2014/main" id="{B624F652-05A4-227E-C689-37685F75289E}"/>
              </a:ext>
            </a:extLst>
          </p:cNvPr>
          <p:cNvSpPr/>
          <p:nvPr/>
        </p:nvSpPr>
        <p:spPr>
          <a:xfrm rot="5400000">
            <a:off x="1115748" y="5792919"/>
            <a:ext cx="113739" cy="316810"/>
          </a:xfrm>
          <a:prstGeom prst="triangle">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36" name="TextBox 35">
            <a:extLst>
              <a:ext uri="{FF2B5EF4-FFF2-40B4-BE49-F238E27FC236}">
                <a16:creationId xmlns:a16="http://schemas.microsoft.com/office/drawing/2014/main" id="{9FF0F942-2DA2-8AE0-1199-D8ECAE6C0018}"/>
              </a:ext>
            </a:extLst>
          </p:cNvPr>
          <p:cNvSpPr txBox="1"/>
          <p:nvPr/>
        </p:nvSpPr>
        <p:spPr>
          <a:xfrm>
            <a:off x="210294" y="5767430"/>
            <a:ext cx="1054416" cy="3051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kumimoji="0" lang="en-US" sz="1100" b="1" i="0" u="none" strike="noStrike" cap="none" spc="0" normalizeH="0" baseline="0" dirty="0" err="1">
                <a:ln>
                  <a:noFill/>
                </a:ln>
                <a:solidFill>
                  <a:schemeClr val="bg1"/>
                </a:solidFill>
                <a:effectLst/>
                <a:uFillTx/>
                <a:latin typeface="+mn-lt"/>
                <a:ea typeface="+mn-ea"/>
                <a:cs typeface="+mn-cs"/>
                <a:sym typeface="Helvetica"/>
              </a:rPr>
              <a:t>Encabezados</a:t>
            </a:r>
            <a:endParaRPr kumimoji="0" lang="es-ES" sz="1100" b="1" i="0" u="none" strike="noStrike" cap="none" spc="0" normalizeH="0" baseline="0" dirty="0">
              <a:ln>
                <a:noFill/>
              </a:ln>
              <a:solidFill>
                <a:schemeClr val="bg1"/>
              </a:solidFill>
              <a:effectLst/>
              <a:uFillTx/>
              <a:latin typeface="+mn-lt"/>
              <a:ea typeface="+mn-ea"/>
              <a:cs typeface="+mn-cs"/>
              <a:sym typeface="Helvetica"/>
            </a:endParaRPr>
          </a:p>
        </p:txBody>
      </p:sp>
      <p:sp>
        <p:nvSpPr>
          <p:cNvPr id="37" name="TextBox 36">
            <a:extLst>
              <a:ext uri="{FF2B5EF4-FFF2-40B4-BE49-F238E27FC236}">
                <a16:creationId xmlns:a16="http://schemas.microsoft.com/office/drawing/2014/main" id="{0FDA2F57-DC72-198A-548F-D572C59C539F}"/>
              </a:ext>
            </a:extLst>
          </p:cNvPr>
          <p:cNvSpPr txBox="1"/>
          <p:nvPr/>
        </p:nvSpPr>
        <p:spPr>
          <a:xfrm>
            <a:off x="4862376" y="8618471"/>
            <a:ext cx="987028" cy="8078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r>
              <a:rPr lang="es-ES" sz="1000" dirty="0">
                <a:solidFill>
                  <a:schemeClr val="bg1"/>
                </a:solidFill>
              </a:rPr>
              <a:t>Descripción del punto de conexión</a:t>
            </a:r>
          </a:p>
          <a:p>
            <a:pPr marL="0" marR="0" indent="0" algn="l" defTabSz="584200" rtl="0" fontAlgn="auto" latinLnBrk="0" hangingPunct="0">
              <a:lnSpc>
                <a:spcPct val="100000"/>
              </a:lnSpc>
              <a:spcBef>
                <a:spcPts val="200"/>
              </a:spcBef>
              <a:spcAft>
                <a:spcPts val="0"/>
              </a:spcAft>
              <a:buClrTx/>
              <a:buSzTx/>
              <a:buFontTx/>
              <a:buNone/>
              <a:tabLst/>
            </a:pPr>
            <a:endParaRPr kumimoji="0" lang="es-ES" sz="1200" b="1" i="0" u="none" strike="noStrike" cap="none" spc="0" normalizeH="0" baseline="0" dirty="0">
              <a:ln>
                <a:noFill/>
              </a:ln>
              <a:solidFill>
                <a:srgbClr val="4C4C4C"/>
              </a:solidFill>
              <a:effectLst/>
              <a:uFillTx/>
              <a:latin typeface="+mn-lt"/>
              <a:ea typeface="+mn-ea"/>
              <a:cs typeface="+mn-cs"/>
              <a:sym typeface="Helvetica"/>
            </a:endParaRPr>
          </a:p>
        </p:txBody>
      </p:sp>
      <p:sp>
        <p:nvSpPr>
          <p:cNvPr id="17" name="TextBox 16">
            <a:extLst>
              <a:ext uri="{FF2B5EF4-FFF2-40B4-BE49-F238E27FC236}">
                <a16:creationId xmlns:a16="http://schemas.microsoft.com/office/drawing/2014/main" id="{E7FCDAA5-1509-DD4A-4D24-53A147984021}"/>
              </a:ext>
            </a:extLst>
          </p:cNvPr>
          <p:cNvSpPr txBox="1"/>
          <p:nvPr/>
        </p:nvSpPr>
        <p:spPr>
          <a:xfrm>
            <a:off x="8411259" y="9443968"/>
            <a:ext cx="1081150"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Ruta de acceso del punto de conexión</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39" name="Isosceles Triangle 38">
            <a:extLst>
              <a:ext uri="{FF2B5EF4-FFF2-40B4-BE49-F238E27FC236}">
                <a16:creationId xmlns:a16="http://schemas.microsoft.com/office/drawing/2014/main" id="{6F1B484B-D53C-6A9A-696B-FB11889D22F9}"/>
              </a:ext>
            </a:extLst>
          </p:cNvPr>
          <p:cNvSpPr/>
          <p:nvPr/>
        </p:nvSpPr>
        <p:spPr>
          <a:xfrm rot="17024432">
            <a:off x="7731353" y="8859121"/>
            <a:ext cx="137764" cy="1493591"/>
          </a:xfrm>
          <a:prstGeom prst="triangle">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Línea"/>
          <p:cNvSpPr/>
          <p:nvPr/>
        </p:nvSpPr>
        <p:spPr>
          <a:xfrm>
            <a:off x="2354308" y="10337513"/>
            <a:ext cx="2431776"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pic>
        <p:nvPicPr>
          <p:cNvPr id="221" name="pasted-image.pdf" descr="pasted-image.pdf"/>
          <p:cNvPicPr>
            <a:picLocks noChangeAspect="1"/>
          </p:cNvPicPr>
          <p:nvPr/>
        </p:nvPicPr>
        <p:blipFill>
          <a:blip r:embed="rId2"/>
          <a:stretch>
            <a:fillRect/>
          </a:stretch>
        </p:blipFill>
        <p:spPr>
          <a:xfrm>
            <a:off x="8369105" y="-684523"/>
            <a:ext cx="5603817" cy="2992964"/>
          </a:xfrm>
          <a:prstGeom prst="rect">
            <a:avLst/>
          </a:prstGeom>
          <a:ln w="12700">
            <a:miter lim="400000"/>
          </a:ln>
        </p:spPr>
      </p:pic>
      <p:sp>
        <p:nvSpPr>
          <p:cNvPr id="222" name="Rectángulo"/>
          <p:cNvSpPr/>
          <p:nvPr/>
        </p:nvSpPr>
        <p:spPr>
          <a:xfrm>
            <a:off x="4786083" y="649861"/>
            <a:ext cx="8905748" cy="9736411"/>
          </a:xfrm>
          <a:prstGeom prst="rect">
            <a:avLst/>
          </a:prstGeom>
          <a:solidFill>
            <a:srgbClr val="494949">
              <a:alpha val="19776"/>
            </a:srgbClr>
          </a:solidFill>
          <a:ln w="12700">
            <a:miter lim="400000"/>
          </a:ln>
        </p:spPr>
        <p:txBody>
          <a:bodyPr lIns="54570" tIns="54570" rIns="54570" bIns="54570" anchor="ctr"/>
          <a:lstStyle/>
          <a:p>
            <a:pPr>
              <a:lnSpc>
                <a:spcPct val="80000"/>
              </a:lnSpc>
              <a:spcBef>
                <a:spcPts val="0"/>
              </a:spcBef>
              <a:defRPr sz="1000" b="0">
                <a:solidFill>
                  <a:srgbClr val="000000"/>
                </a:solidFill>
              </a:defRPr>
            </a:pPr>
            <a:endParaRPr/>
          </a:p>
        </p:txBody>
      </p:sp>
      <p:sp>
        <p:nvSpPr>
          <p:cNvPr id="223" name="Once Plumber APIs have been developed, they often need to be deployed somewhere to be useful. Plumber APIs can be deployed in a variety of different ways. One of the easiest way to deploy Plumber APIs is using Posit Connect, which supports push button pu"/>
          <p:cNvSpPr/>
          <p:nvPr/>
        </p:nvSpPr>
        <p:spPr>
          <a:xfrm>
            <a:off x="9534525" y="9068196"/>
            <a:ext cx="4182666" cy="1653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21493" y="0"/>
                </a:lnTo>
                <a:lnTo>
                  <a:pt x="21493" y="11282"/>
                </a:lnTo>
                <a:lnTo>
                  <a:pt x="12049" y="11282"/>
                </a:lnTo>
                <a:lnTo>
                  <a:pt x="12049" y="0"/>
                </a:lnTo>
                <a:lnTo>
                  <a:pt x="0" y="0"/>
                </a:lnTo>
                <a:close/>
              </a:path>
            </a:pathLst>
          </a:cu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lstStyle>
            <a:lvl1pPr>
              <a:lnSpc>
                <a:spcPct val="90000"/>
              </a:lnSpc>
              <a:spcBef>
                <a:spcPts val="300"/>
              </a:spcBef>
              <a:buClr>
                <a:schemeClr val="accent4">
                  <a:hueOff val="384618"/>
                  <a:satOff val="3869"/>
                  <a:lumOff val="5802"/>
                </a:schemeClr>
              </a:buClr>
              <a:defRPr b="0">
                <a:solidFill>
                  <a:srgbClr val="000000"/>
                </a:solidFill>
              </a:defRPr>
            </a:lvl1pPr>
          </a:lstStyle>
          <a:p>
            <a:pPr>
              <a:spcBef>
                <a:spcPts val="0"/>
              </a:spcBef>
            </a:pPr>
            <a:r>
              <a:rPr lang="es-ES" sz="1050" dirty="0"/>
              <a:t>Una vez que las API de </a:t>
            </a:r>
            <a:r>
              <a:rPr lang="es-ES" sz="1050" dirty="0" err="1"/>
              <a:t>Plumber</a:t>
            </a:r>
            <a:r>
              <a:rPr lang="es-ES" sz="1050" dirty="0"/>
              <a:t> han</a:t>
            </a:r>
          </a:p>
          <a:p>
            <a:pPr>
              <a:spcBef>
                <a:spcPts val="0"/>
              </a:spcBef>
            </a:pPr>
            <a:r>
              <a:rPr lang="es-ES" sz="1050" dirty="0"/>
              <a:t>sido desarrolladas, a menudo </a:t>
            </a:r>
          </a:p>
          <a:p>
            <a:pPr>
              <a:spcBef>
                <a:spcPts val="0"/>
              </a:spcBef>
            </a:pPr>
            <a:r>
              <a:rPr lang="es-ES" sz="1050" dirty="0"/>
              <a:t>necesitan ser desplegada en algún </a:t>
            </a:r>
          </a:p>
          <a:p>
            <a:pPr>
              <a:spcBef>
                <a:spcPts val="0"/>
              </a:spcBef>
            </a:pPr>
            <a:r>
              <a:rPr lang="es-ES" sz="1050" dirty="0"/>
              <a:t>lugar para ser útil. Las API de </a:t>
            </a:r>
          </a:p>
          <a:p>
            <a:pPr>
              <a:spcBef>
                <a:spcPts val="0"/>
              </a:spcBef>
            </a:pPr>
            <a:r>
              <a:rPr lang="es-ES" sz="1050" dirty="0" err="1"/>
              <a:t>plumber</a:t>
            </a:r>
            <a:r>
              <a:rPr lang="es-ES" sz="1050" dirty="0"/>
              <a:t> se pueden implementar de</a:t>
            </a:r>
          </a:p>
          <a:p>
            <a:pPr>
              <a:spcBef>
                <a:spcPts val="0"/>
              </a:spcBef>
            </a:pPr>
            <a:r>
              <a:rPr lang="es-ES" sz="1050" dirty="0"/>
              <a:t>Varias formas. Una de las formas más fácil de implementar las API de </a:t>
            </a:r>
            <a:r>
              <a:rPr lang="es-ES" sz="1050" dirty="0" err="1"/>
              <a:t>Plumber</a:t>
            </a:r>
            <a:r>
              <a:rPr lang="es-ES" sz="1050" dirty="0"/>
              <a:t> es mediante </a:t>
            </a:r>
            <a:r>
              <a:rPr lang="es-ES" sz="1050" dirty="0" err="1"/>
              <a:t>Posit</a:t>
            </a:r>
            <a:r>
              <a:rPr lang="es-ES" sz="1050" dirty="0"/>
              <a:t> </a:t>
            </a:r>
            <a:r>
              <a:rPr lang="es-ES" sz="1050" dirty="0" err="1"/>
              <a:t>Connect</a:t>
            </a:r>
            <a:r>
              <a:rPr lang="es-ES" sz="1050" dirty="0"/>
              <a:t>, que admite la publicación con botón desde el IDE de RStudio.</a:t>
            </a:r>
            <a:endParaRPr sz="1050" dirty="0"/>
          </a:p>
        </p:txBody>
      </p:sp>
      <p:sp>
        <p:nvSpPr>
          <p:cNvPr id="224" name="Advanced Plumber"/>
          <p:cNvSpPr txBox="1"/>
          <p:nvPr/>
        </p:nvSpPr>
        <p:spPr>
          <a:xfrm>
            <a:off x="4843979" y="316946"/>
            <a:ext cx="2595262" cy="321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lang="es-ES" sz="2400" dirty="0" err="1"/>
              <a:t>Plumber</a:t>
            </a:r>
            <a:r>
              <a:rPr lang="es-ES" sz="2400" dirty="0"/>
              <a:t> avanzado</a:t>
            </a:r>
            <a:endParaRPr sz="2400" dirty="0"/>
          </a:p>
        </p:txBody>
      </p:sp>
      <p:sp>
        <p:nvSpPr>
          <p:cNvPr id="225" name="Línea"/>
          <p:cNvSpPr/>
          <p:nvPr/>
        </p:nvSpPr>
        <p:spPr>
          <a:xfrm>
            <a:off x="4861098" y="251439"/>
            <a:ext cx="4140391"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26" name="REQUEST and RESPONSE"/>
          <p:cNvSpPr txBox="1"/>
          <p:nvPr/>
        </p:nvSpPr>
        <p:spPr>
          <a:xfrm>
            <a:off x="4828341" y="733546"/>
            <a:ext cx="1825821"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sz="1100"/>
              <a:t>SOLICITUD y RESPUESTA</a:t>
            </a:r>
            <a:endParaRPr sz="1100" dirty="0"/>
          </a:p>
        </p:txBody>
      </p:sp>
      <p:sp>
        <p:nvSpPr>
          <p:cNvPr id="227" name="Deploying Plumber APIs"/>
          <p:cNvSpPr txBox="1"/>
          <p:nvPr/>
        </p:nvSpPr>
        <p:spPr>
          <a:xfrm>
            <a:off x="9554646" y="8545718"/>
            <a:ext cx="2665370"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700" tIns="12700" rIns="12700" bIns="12700" anchor="ctr">
            <a:spAutoFit/>
          </a:bodyPr>
          <a:lstStyle/>
          <a:p>
            <a:pPr lvl="1" indent="0">
              <a:lnSpc>
                <a:spcPct val="80000"/>
              </a:lnSpc>
              <a:spcBef>
                <a:spcPts val="0"/>
              </a:spcBef>
              <a:defRPr sz="2500" b="0">
                <a:solidFill>
                  <a:srgbClr val="494949"/>
                </a:solidFill>
              </a:defRPr>
            </a:pPr>
            <a:r>
              <a:rPr lang="es-ES" sz="2000"/>
              <a:t>Implementación de las API de Plumber</a:t>
            </a:r>
            <a:endParaRPr sz="2000" dirty="0"/>
          </a:p>
        </p:txBody>
      </p:sp>
      <p:sp>
        <p:nvSpPr>
          <p:cNvPr id="228" name="Línea"/>
          <p:cNvSpPr/>
          <p:nvPr/>
        </p:nvSpPr>
        <p:spPr>
          <a:xfrm>
            <a:off x="9410550" y="251686"/>
            <a:ext cx="3403997"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29" name="Línea"/>
          <p:cNvSpPr/>
          <p:nvPr/>
        </p:nvSpPr>
        <p:spPr>
          <a:xfrm>
            <a:off x="338661" y="251686"/>
            <a:ext cx="4309675"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30" name="Plumber automatically creates an OpenAPI specification file based on Plumber comments. This file can be further modified using pr_set_api_spec() with either a function that modifies the existing specification or a path to a .yaml or .json specification f"/>
          <p:cNvSpPr txBox="1"/>
          <p:nvPr/>
        </p:nvSpPr>
        <p:spPr>
          <a:xfrm>
            <a:off x="319562" y="5596803"/>
            <a:ext cx="4381898" cy="11417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900" dirty="0" err="1"/>
              <a:t>Plumber</a:t>
            </a:r>
            <a:r>
              <a:rPr lang="es-ES" sz="900" dirty="0"/>
              <a:t> crea automáticamente un archivo de especificación de </a:t>
            </a:r>
            <a:r>
              <a:rPr lang="es-ES" sz="900" dirty="0" err="1"/>
              <a:t>OpenAPI</a:t>
            </a:r>
            <a:r>
              <a:rPr lang="es-ES" sz="900" dirty="0"/>
              <a:t> basado en los comentarios de </a:t>
            </a:r>
            <a:r>
              <a:rPr lang="es-ES" sz="900" dirty="0" err="1"/>
              <a:t>Plumber</a:t>
            </a:r>
            <a:r>
              <a:rPr lang="es-ES" sz="900" dirty="0"/>
              <a:t>.</a:t>
            </a:r>
            <a:r>
              <a:rPr sz="900" dirty="0"/>
              <a:t> </a:t>
            </a:r>
            <a:r>
              <a:rPr lang="es-ES" sz="900" dirty="0"/>
              <a:t>Este archivo se puede modificar aún más usando</a:t>
            </a:r>
            <a:r>
              <a:rPr sz="900" dirty="0"/>
              <a:t> </a:t>
            </a:r>
            <a:r>
              <a:rPr sz="900" dirty="0" err="1">
                <a:latin typeface="Courier"/>
                <a:ea typeface="Courier"/>
                <a:cs typeface="Courier"/>
                <a:sym typeface="Courier"/>
              </a:rPr>
              <a:t>pr_set_api_spec</a:t>
            </a:r>
            <a:r>
              <a:rPr sz="900" dirty="0">
                <a:latin typeface="Courier"/>
                <a:ea typeface="Courier"/>
                <a:cs typeface="Courier"/>
                <a:sym typeface="Courier"/>
              </a:rPr>
              <a:t>()</a:t>
            </a:r>
            <a:r>
              <a:rPr sz="900" dirty="0"/>
              <a:t> </a:t>
            </a:r>
            <a:r>
              <a:rPr lang="es-ES" sz="900" dirty="0"/>
              <a:t>con una función que modifique la especificación existente o una ruta a un archivo de configuración</a:t>
            </a:r>
            <a:r>
              <a:rPr sz="900" dirty="0"/>
              <a:t> </a:t>
            </a:r>
            <a:r>
              <a:rPr sz="900" dirty="0">
                <a:latin typeface="Courier"/>
                <a:ea typeface="Courier"/>
                <a:cs typeface="Courier"/>
                <a:sym typeface="Courier"/>
              </a:rPr>
              <a:t>.</a:t>
            </a:r>
            <a:r>
              <a:rPr sz="900" dirty="0" err="1">
                <a:latin typeface="Courier"/>
                <a:ea typeface="Courier"/>
                <a:cs typeface="Courier"/>
                <a:sym typeface="Courier"/>
              </a:rPr>
              <a:t>yaml</a:t>
            </a:r>
            <a:r>
              <a:rPr sz="900" dirty="0"/>
              <a:t> o </a:t>
            </a:r>
            <a:r>
              <a:rPr sz="900" dirty="0">
                <a:latin typeface="Courier"/>
                <a:ea typeface="Courier"/>
                <a:cs typeface="Courier"/>
                <a:sym typeface="Courier"/>
              </a:rPr>
              <a:t>.</a:t>
            </a:r>
            <a:r>
              <a:rPr sz="900" dirty="0" err="1">
                <a:latin typeface="Courier"/>
                <a:ea typeface="Courier"/>
                <a:cs typeface="Courier"/>
                <a:sym typeface="Courier"/>
              </a:rPr>
              <a:t>json</a:t>
            </a:r>
            <a:r>
              <a:rPr sz="900" dirty="0"/>
              <a:t>.</a:t>
            </a:r>
          </a:p>
        </p:txBody>
      </p:sp>
      <p:sp>
        <p:nvSpPr>
          <p:cNvPr id="231" name="Plumber provides access to special req and res objects that can be passed to Plumber functions. These objects provide access to the request submitted by the client and the response that will be sent to the client. Each object has several components, the "/>
          <p:cNvSpPr txBox="1"/>
          <p:nvPr/>
        </p:nvSpPr>
        <p:spPr>
          <a:xfrm>
            <a:off x="4866200" y="967986"/>
            <a:ext cx="4206387" cy="908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defTabSz="578358">
              <a:lnSpc>
                <a:spcPct val="90000"/>
              </a:lnSpc>
              <a:spcBef>
                <a:spcPts val="500"/>
              </a:spcBef>
              <a:defRPr sz="1188" b="0">
                <a:solidFill>
                  <a:srgbClr val="000000"/>
                </a:solidFill>
              </a:defRPr>
            </a:pPr>
            <a:r>
              <a:rPr lang="es-ES" sz="1100" dirty="0" err="1"/>
              <a:t>Plumber</a:t>
            </a:r>
            <a:r>
              <a:rPr lang="es-ES" sz="1100" dirty="0"/>
              <a:t> proporciona acceso a objetos especiales de </a:t>
            </a:r>
            <a:r>
              <a:rPr lang="es-ES" sz="1100" dirty="0" err="1"/>
              <a:t>req</a:t>
            </a:r>
            <a:r>
              <a:rPr lang="es-ES" sz="1100" dirty="0"/>
              <a:t> y res que se pueden pasar a las funciones de </a:t>
            </a:r>
            <a:r>
              <a:rPr lang="es-ES" sz="1100" dirty="0" err="1"/>
              <a:t>Plumber</a:t>
            </a:r>
            <a:r>
              <a:rPr lang="es-ES" sz="1100" dirty="0"/>
              <a:t>. Estos objetos proporcionan acceso a la solicitud enviada por el cliente y a la respuesta que se enviará al cliente. Cada objeto tiene varios componentes, de los cuales los más útiles se describen a continuación:</a:t>
            </a:r>
            <a:endParaRPr sz="1100" dirty="0"/>
          </a:p>
        </p:txBody>
      </p:sp>
      <p:pic>
        <p:nvPicPr>
          <p:cNvPr id="232" name="plumber.png" descr="plumber.png"/>
          <p:cNvPicPr>
            <a:picLocks noChangeAspect="1"/>
          </p:cNvPicPr>
          <p:nvPr/>
        </p:nvPicPr>
        <p:blipFill>
          <a:blip r:embed="rId3"/>
          <a:stretch>
            <a:fillRect/>
          </a:stretch>
        </p:blipFill>
        <p:spPr>
          <a:xfrm>
            <a:off x="12362293" y="200492"/>
            <a:ext cx="1384301" cy="1604559"/>
          </a:xfrm>
          <a:prstGeom prst="rect">
            <a:avLst/>
          </a:prstGeom>
          <a:ln w="12700">
            <a:miter lim="400000"/>
          </a:ln>
        </p:spPr>
      </p:pic>
      <p:sp>
        <p:nvSpPr>
          <p:cNvPr id="233" name="library(plumber)…"/>
          <p:cNvSpPr txBox="1"/>
          <p:nvPr/>
        </p:nvSpPr>
        <p:spPr>
          <a:xfrm>
            <a:off x="819363" y="1674820"/>
            <a:ext cx="3553785" cy="370363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endParaRPr lang="en-US" sz="900" dirty="0">
              <a:solidFill>
                <a:srgbClr val="021994"/>
              </a:solidFill>
            </a:endParaRPr>
          </a:p>
          <a:p>
            <a:pPr defTabSz="457200">
              <a:spcBef>
                <a:spcPts val="0"/>
              </a:spcBef>
              <a:defRPr sz="1000" b="0">
                <a:solidFill>
                  <a:srgbClr val="000000"/>
                </a:solidFill>
                <a:latin typeface="Courier New"/>
                <a:ea typeface="Courier New"/>
                <a:cs typeface="Courier New"/>
                <a:sym typeface="Courier New"/>
              </a:defRPr>
            </a:pPr>
            <a:r>
              <a:rPr sz="900" dirty="0">
                <a:solidFill>
                  <a:srgbClr val="021994"/>
                </a:solidFill>
              </a:rPr>
              <a:t>library</a:t>
            </a:r>
            <a:r>
              <a:rPr sz="900" dirty="0"/>
              <a:t>(plumber)</a:t>
            </a:r>
          </a:p>
          <a:p>
            <a:pPr defTabSz="457200">
              <a:spcBef>
                <a:spcPts val="0"/>
              </a:spcBef>
              <a:defRPr sz="1000" b="0">
                <a:solidFill>
                  <a:srgbClr val="000000"/>
                </a:solidFill>
                <a:latin typeface="Courier New"/>
                <a:ea typeface="Courier New"/>
                <a:cs typeface="Courier New"/>
                <a:sym typeface="Courier New"/>
              </a:defRPr>
            </a:pPr>
            <a:endParaRPr sz="900" dirty="0"/>
          </a:p>
          <a:p>
            <a:pPr defTabSz="457200">
              <a:spcBef>
                <a:spcPts val="0"/>
              </a:spcBef>
              <a:defRPr sz="1000" b="0" i="1">
                <a:solidFill>
                  <a:srgbClr val="959395"/>
                </a:solidFill>
                <a:latin typeface="Courier New"/>
                <a:ea typeface="Courier New"/>
                <a:cs typeface="Courier New"/>
                <a:sym typeface="Courier New"/>
              </a:defRPr>
            </a:pPr>
            <a:r>
              <a:rPr sz="900" dirty="0"/>
              <a:t>#* @plumber</a:t>
            </a:r>
            <a:endParaRPr sz="900" i="0" dirty="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rPr sz="900" dirty="0"/>
              <a:t>function</a:t>
            </a:r>
            <a:r>
              <a:rPr sz="900" b="0" dirty="0"/>
              <a:t>(pr) {</a:t>
            </a:r>
          </a:p>
          <a:p>
            <a:pPr defTabSz="457200">
              <a:spcBef>
                <a:spcPts val="0"/>
              </a:spcBef>
              <a:defRPr sz="1000" b="0">
                <a:solidFill>
                  <a:srgbClr val="000000"/>
                </a:solidFill>
                <a:latin typeface="Courier New"/>
                <a:ea typeface="Courier New"/>
                <a:cs typeface="Courier New"/>
                <a:sym typeface="Courier New"/>
              </a:defRPr>
            </a:pPr>
            <a:r>
              <a:rPr sz="900" dirty="0"/>
              <a:t>  pr </a:t>
            </a:r>
            <a:r>
              <a:rPr lang="en-US" sz="900" dirty="0"/>
              <a:t>|&gt;</a:t>
            </a:r>
            <a:endParaRPr sz="900" dirty="0"/>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pr_get</a:t>
            </a:r>
            <a:r>
              <a:rPr sz="900" dirty="0"/>
              <a:t>(path = </a:t>
            </a:r>
            <a:r>
              <a:rPr sz="900" dirty="0">
                <a:solidFill>
                  <a:srgbClr val="CD1D00"/>
                </a:solidFill>
              </a:rPr>
              <a:t>"/echo"</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(msg = </a:t>
            </a:r>
            <a:r>
              <a:rPr sz="900" dirty="0">
                <a:solidFill>
                  <a:srgbClr val="CD1D00"/>
                </a:solidFill>
              </a:rPr>
              <a:t>""</a:t>
            </a: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021994"/>
                </a:solidFill>
              </a:rPr>
              <a:t>list</a:t>
            </a:r>
            <a:r>
              <a:rPr sz="900" dirty="0"/>
              <a:t>(msg = </a:t>
            </a:r>
            <a:r>
              <a:rPr sz="900" dirty="0">
                <a:solidFill>
                  <a:srgbClr val="021994"/>
                </a:solidFill>
              </a:rPr>
              <a:t>paste0</a:t>
            </a:r>
            <a:r>
              <a:rPr sz="900" dirty="0"/>
              <a:t>(</a:t>
            </a:r>
          </a:p>
          <a:p>
            <a:pPr defTabSz="457200">
              <a:spcBef>
                <a:spcPts val="0"/>
              </a:spcBef>
              <a:defRPr sz="1000" b="0">
                <a:solidFill>
                  <a:srgbClr val="CD1D00"/>
                </a:solidFill>
                <a:latin typeface="Courier New"/>
                <a:ea typeface="Courier New"/>
                <a:cs typeface="Courier New"/>
                <a:sym typeface="Courier New"/>
              </a:defRPr>
            </a:pPr>
            <a:r>
              <a:rPr sz="900" dirty="0">
                <a:solidFill>
                  <a:srgbClr val="000000"/>
                </a:solidFill>
              </a:rPr>
              <a:t>               </a:t>
            </a:r>
            <a:r>
              <a:rPr sz="900" dirty="0"/>
              <a:t>"The message is: '"</a:t>
            </a:r>
            <a:r>
              <a:rPr sz="900"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sz="900" dirty="0"/>
              <a:t>               msg,</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CD1D00"/>
                </a:solidFill>
              </a:rPr>
              <a:t>"'"</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 </a:t>
            </a:r>
            <a:r>
              <a:rPr lang="en-US" sz="900" dirty="0"/>
              <a:t>|&gt;</a:t>
            </a:r>
            <a:endParaRPr sz="900" dirty="0"/>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pr_get</a:t>
            </a:r>
            <a:r>
              <a:rPr sz="900" dirty="0"/>
              <a:t>(path = </a:t>
            </a:r>
            <a:r>
              <a:rPr sz="900" dirty="0">
                <a:solidFill>
                  <a:srgbClr val="CD1D00"/>
                </a:solidFill>
              </a:rPr>
              <a:t>"/plot"</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rand &lt;- </a:t>
            </a:r>
            <a:r>
              <a:rPr sz="900" dirty="0" err="1">
                <a:solidFill>
                  <a:srgbClr val="021994"/>
                </a:solidFill>
              </a:rPr>
              <a:t>rnorm</a:t>
            </a:r>
            <a:r>
              <a:rPr sz="900" dirty="0"/>
              <a:t>(</a:t>
            </a:r>
            <a:r>
              <a:rPr sz="900" dirty="0">
                <a:solidFill>
                  <a:srgbClr val="BF8F00"/>
                </a:solidFill>
              </a:rPr>
              <a:t>100</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021994"/>
                </a:solidFill>
              </a:rPr>
              <a:t>hist</a:t>
            </a:r>
            <a:r>
              <a:rPr sz="900" dirty="0"/>
              <a:t>(rand)</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serializer = </a:t>
            </a:r>
            <a:r>
              <a:rPr sz="900" dirty="0" err="1">
                <a:solidFill>
                  <a:srgbClr val="021994"/>
                </a:solidFill>
              </a:rPr>
              <a:t>serializer_png</a:t>
            </a:r>
            <a:r>
              <a:rPr sz="900" dirty="0"/>
              <a:t>()) </a:t>
            </a:r>
            <a:r>
              <a:rPr lang="en-US" sz="900" dirty="0"/>
              <a:t>|&gt;</a:t>
            </a:r>
            <a:endParaRPr sz="900" dirty="0"/>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pr_post</a:t>
            </a:r>
            <a:r>
              <a:rPr sz="900" dirty="0"/>
              <a:t>(path = </a:t>
            </a:r>
            <a:r>
              <a:rPr sz="900" dirty="0">
                <a:solidFill>
                  <a:srgbClr val="CD1D00"/>
                </a:solidFill>
              </a:rPr>
              <a:t>"/sum"</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(a, b) {</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as.numeric</a:t>
            </a:r>
            <a:r>
              <a:rPr sz="900" dirty="0"/>
              <a:t>(a) + </a:t>
            </a:r>
            <a:r>
              <a:rPr sz="900" dirty="0" err="1">
                <a:solidFill>
                  <a:srgbClr val="021994"/>
                </a:solidFill>
              </a:rPr>
              <a:t>as.numeric</a:t>
            </a:r>
            <a:r>
              <a:rPr sz="900" dirty="0"/>
              <a:t>(b)</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a:t>
            </a:r>
          </a:p>
        </p:txBody>
      </p:sp>
      <p:sp>
        <p:nvSpPr>
          <p:cNvPr id="234" name="Use @plumber tag"/>
          <p:cNvSpPr/>
          <p:nvPr/>
        </p:nvSpPr>
        <p:spPr>
          <a:xfrm>
            <a:off x="1763529" y="1848461"/>
            <a:ext cx="1838723" cy="432992"/>
          </a:xfrm>
          <a:custGeom>
            <a:avLst/>
            <a:gdLst/>
            <a:ahLst/>
            <a:cxnLst>
              <a:cxn ang="0">
                <a:pos x="wd2" y="hd2"/>
              </a:cxn>
              <a:cxn ang="5400000">
                <a:pos x="wd2" y="hd2"/>
              </a:cxn>
              <a:cxn ang="10800000">
                <a:pos x="wd2" y="hd2"/>
              </a:cxn>
              <a:cxn ang="16200000">
                <a:pos x="wd2" y="hd2"/>
              </a:cxn>
            </a:cxnLst>
            <a:rect l="0" t="0" r="r" b="b"/>
            <a:pathLst>
              <a:path w="21600" h="21600" extrusionOk="0">
                <a:moveTo>
                  <a:pt x="9152" y="0"/>
                </a:moveTo>
                <a:cubicBezTo>
                  <a:pt x="8669" y="0"/>
                  <a:pt x="8275" y="1671"/>
                  <a:pt x="8275" y="3722"/>
                </a:cubicBezTo>
                <a:lnTo>
                  <a:pt x="8275" y="7919"/>
                </a:lnTo>
                <a:cubicBezTo>
                  <a:pt x="8275" y="8929"/>
                  <a:pt x="8373" y="9843"/>
                  <a:pt x="8527" y="10513"/>
                </a:cubicBezTo>
                <a:lnTo>
                  <a:pt x="0" y="21600"/>
                </a:lnTo>
                <a:lnTo>
                  <a:pt x="12145" y="11641"/>
                </a:lnTo>
                <a:lnTo>
                  <a:pt x="20724" y="11641"/>
                </a:lnTo>
                <a:cubicBezTo>
                  <a:pt x="21206" y="11641"/>
                  <a:pt x="21600" y="9970"/>
                  <a:pt x="21600" y="7919"/>
                </a:cubicBezTo>
                <a:lnTo>
                  <a:pt x="21600" y="3722"/>
                </a:lnTo>
                <a:cubicBezTo>
                  <a:pt x="21600" y="1671"/>
                  <a:pt x="21206" y="0"/>
                  <a:pt x="20724" y="0"/>
                </a:cubicBezTo>
                <a:lnTo>
                  <a:pt x="9152"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35" name="Function that accepts and modifies a plumber router"/>
          <p:cNvSpPr/>
          <p:nvPr/>
        </p:nvSpPr>
        <p:spPr>
          <a:xfrm>
            <a:off x="1937330" y="2241355"/>
            <a:ext cx="2628108" cy="471092"/>
          </a:xfrm>
          <a:custGeom>
            <a:avLst/>
            <a:gdLst/>
            <a:ahLst/>
            <a:cxnLst>
              <a:cxn ang="0">
                <a:pos x="wd2" y="hd2"/>
              </a:cxn>
              <a:cxn ang="5400000">
                <a:pos x="wd2" y="hd2"/>
              </a:cxn>
              <a:cxn ang="10800000">
                <a:pos x="wd2" y="hd2"/>
              </a:cxn>
              <a:cxn ang="16200000">
                <a:pos x="wd2" y="hd2"/>
              </a:cxn>
            </a:cxnLst>
            <a:rect l="0" t="0" r="r" b="b"/>
            <a:pathLst>
              <a:path w="21600" h="21600" extrusionOk="0">
                <a:moveTo>
                  <a:pt x="9215" y="0"/>
                </a:moveTo>
                <a:cubicBezTo>
                  <a:pt x="8877" y="0"/>
                  <a:pt x="8602" y="1536"/>
                  <a:pt x="8602" y="3421"/>
                </a:cubicBezTo>
                <a:lnTo>
                  <a:pt x="8602" y="7861"/>
                </a:lnTo>
                <a:lnTo>
                  <a:pt x="0" y="8625"/>
                </a:lnTo>
                <a:lnTo>
                  <a:pt x="8602" y="11883"/>
                </a:lnTo>
                <a:lnTo>
                  <a:pt x="8602" y="18179"/>
                </a:lnTo>
                <a:cubicBezTo>
                  <a:pt x="8602" y="20064"/>
                  <a:pt x="8877" y="21600"/>
                  <a:pt x="9215" y="21600"/>
                </a:cubicBezTo>
                <a:lnTo>
                  <a:pt x="20987" y="21600"/>
                </a:lnTo>
                <a:cubicBezTo>
                  <a:pt x="21325" y="21600"/>
                  <a:pt x="21600" y="20064"/>
                  <a:pt x="21600" y="18179"/>
                </a:cubicBezTo>
                <a:lnTo>
                  <a:pt x="21600" y="3421"/>
                </a:lnTo>
                <a:cubicBezTo>
                  <a:pt x="21600" y="1536"/>
                  <a:pt x="21325" y="0"/>
                  <a:pt x="20987" y="0"/>
                </a:cubicBezTo>
                <a:lnTo>
                  <a:pt x="9215"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grpSp>
        <p:nvGrpSpPr>
          <p:cNvPr id="239" name="Agrupar"/>
          <p:cNvGrpSpPr/>
          <p:nvPr/>
        </p:nvGrpSpPr>
        <p:grpSpPr>
          <a:xfrm>
            <a:off x="357035" y="2813548"/>
            <a:ext cx="1105297" cy="1805101"/>
            <a:chOff x="0" y="-224234"/>
            <a:chExt cx="1105296" cy="1805100"/>
          </a:xfrm>
        </p:grpSpPr>
        <p:sp>
          <p:nvSpPr>
            <p:cNvPr id="236" name="Bocadillo redondo"/>
            <p:cNvSpPr/>
            <p:nvPr/>
          </p:nvSpPr>
          <p:spPr>
            <a:xfrm>
              <a:off x="271938" y="81567"/>
              <a:ext cx="722711" cy="669529"/>
            </a:xfrm>
            <a:custGeom>
              <a:avLst/>
              <a:gdLst/>
              <a:ahLst/>
              <a:cxnLst>
                <a:cxn ang="0">
                  <a:pos x="wd2" y="hd2"/>
                </a:cxn>
                <a:cxn ang="5400000">
                  <a:pos x="wd2" y="hd2"/>
                </a:cxn>
                <a:cxn ang="10800000">
                  <a:pos x="wd2" y="hd2"/>
                </a:cxn>
                <a:cxn ang="16200000">
                  <a:pos x="wd2" y="hd2"/>
                </a:cxn>
              </a:cxnLst>
              <a:rect l="0" t="0" r="r" b="b"/>
              <a:pathLst>
                <a:path w="21600" h="21600" extrusionOk="0">
                  <a:moveTo>
                    <a:pt x="1696" y="0"/>
                  </a:moveTo>
                  <a:cubicBezTo>
                    <a:pt x="761" y="0"/>
                    <a:pt x="0" y="821"/>
                    <a:pt x="0" y="1831"/>
                  </a:cubicBezTo>
                  <a:lnTo>
                    <a:pt x="0" y="9731"/>
                  </a:lnTo>
                  <a:cubicBezTo>
                    <a:pt x="0" y="10740"/>
                    <a:pt x="761" y="11562"/>
                    <a:pt x="1696" y="11562"/>
                  </a:cubicBezTo>
                  <a:lnTo>
                    <a:pt x="12894" y="11562"/>
                  </a:lnTo>
                  <a:lnTo>
                    <a:pt x="21600" y="21600"/>
                  </a:lnTo>
                  <a:lnTo>
                    <a:pt x="15456" y="11562"/>
                  </a:lnTo>
                  <a:lnTo>
                    <a:pt x="18350" y="11562"/>
                  </a:lnTo>
                  <a:cubicBezTo>
                    <a:pt x="19285" y="11562"/>
                    <a:pt x="20046" y="10740"/>
                    <a:pt x="20046" y="9731"/>
                  </a:cubicBezTo>
                  <a:lnTo>
                    <a:pt x="20046" y="1831"/>
                  </a:lnTo>
                  <a:cubicBezTo>
                    <a:pt x="20046" y="821"/>
                    <a:pt x="19285" y="0"/>
                    <a:pt x="18350" y="0"/>
                  </a:cubicBezTo>
                  <a:lnTo>
                    <a:pt x="1696" y="0"/>
                  </a:lnTo>
                  <a:close/>
                </a:path>
              </a:pathLst>
            </a:custGeom>
            <a:solidFill>
              <a:srgbClr val="008471"/>
            </a:solidFill>
            <a:ln w="12700" cap="flat">
              <a:noFill/>
              <a:miter lim="400000"/>
            </a:ln>
            <a:effectLst/>
          </p:spPr>
          <p:txBody>
            <a:bodyPr wrap="square" lIns="0" tIns="0" rIns="0" bIns="0" numCol="1" anchor="ctr">
              <a:noAutofit/>
            </a:bodyPr>
            <a:lstStyle/>
            <a:p>
              <a:pPr algn="ctr">
                <a:lnSpc>
                  <a:spcPct val="80000"/>
                </a:lnSpc>
                <a:spcBef>
                  <a:spcPts val="300"/>
                </a:spcBef>
                <a:buClr>
                  <a:schemeClr val="accent4">
                    <a:hueOff val="384618"/>
                    <a:satOff val="3869"/>
                    <a:lumOff val="5802"/>
                  </a:schemeClr>
                </a:buClr>
                <a:defRPr sz="1000">
                  <a:solidFill>
                    <a:srgbClr val="FFFFFF"/>
                  </a:solidFill>
                </a:defRPr>
              </a:pPr>
              <a:endParaRPr/>
            </a:p>
          </p:txBody>
        </p:sp>
        <p:sp>
          <p:nvSpPr>
            <p:cNvPr id="237" name="Bocadillo redondo"/>
            <p:cNvSpPr/>
            <p:nvPr/>
          </p:nvSpPr>
          <p:spPr>
            <a:xfrm>
              <a:off x="146248" y="100522"/>
              <a:ext cx="702073" cy="1480345"/>
            </a:xfrm>
            <a:custGeom>
              <a:avLst/>
              <a:gdLst/>
              <a:ahLst/>
              <a:cxnLst>
                <a:cxn ang="0">
                  <a:pos x="wd2" y="hd2"/>
                </a:cxn>
                <a:cxn ang="5400000">
                  <a:pos x="wd2" y="hd2"/>
                </a:cxn>
                <a:cxn ang="10800000">
                  <a:pos x="wd2" y="hd2"/>
                </a:cxn>
                <a:cxn ang="16200000">
                  <a:pos x="wd2" y="hd2"/>
                </a:cxn>
              </a:cxnLst>
              <a:rect l="0" t="0" r="r" b="b"/>
              <a:pathLst>
                <a:path w="21600" h="21600" extrusionOk="0">
                  <a:moveTo>
                    <a:pt x="1746" y="0"/>
                  </a:moveTo>
                  <a:cubicBezTo>
                    <a:pt x="783" y="0"/>
                    <a:pt x="0" y="372"/>
                    <a:pt x="0" y="828"/>
                  </a:cubicBezTo>
                  <a:lnTo>
                    <a:pt x="0" y="4401"/>
                  </a:lnTo>
                  <a:cubicBezTo>
                    <a:pt x="0" y="4858"/>
                    <a:pt x="783" y="5229"/>
                    <a:pt x="1746" y="5229"/>
                  </a:cubicBezTo>
                  <a:lnTo>
                    <a:pt x="10794" y="5229"/>
                  </a:lnTo>
                  <a:lnTo>
                    <a:pt x="21600" y="21600"/>
                  </a:lnTo>
                  <a:lnTo>
                    <a:pt x="12931" y="5229"/>
                  </a:lnTo>
                  <a:lnTo>
                    <a:pt x="18889" y="5229"/>
                  </a:lnTo>
                  <a:cubicBezTo>
                    <a:pt x="19852" y="5229"/>
                    <a:pt x="20635" y="4858"/>
                    <a:pt x="20635" y="4401"/>
                  </a:cubicBezTo>
                  <a:lnTo>
                    <a:pt x="20635" y="828"/>
                  </a:lnTo>
                  <a:cubicBezTo>
                    <a:pt x="20635" y="372"/>
                    <a:pt x="19852" y="0"/>
                    <a:pt x="18889" y="0"/>
                  </a:cubicBezTo>
                  <a:lnTo>
                    <a:pt x="1746" y="0"/>
                  </a:lnTo>
                  <a:close/>
                </a:path>
              </a:pathLst>
            </a:custGeom>
            <a:solidFill>
              <a:srgbClr val="008471"/>
            </a:solidFill>
            <a:ln w="12700" cap="flat">
              <a:noFill/>
              <a:miter lim="400000"/>
            </a:ln>
            <a:effectLst/>
          </p:spPr>
          <p:txBody>
            <a:bodyPr wrap="square" lIns="0" tIns="0" rIns="0" bIns="0" numCol="1" anchor="ctr">
              <a:noAutofit/>
            </a:bodyPr>
            <a:lstStyle/>
            <a:p>
              <a:pPr algn="ctr">
                <a:lnSpc>
                  <a:spcPct val="80000"/>
                </a:lnSpc>
                <a:spcBef>
                  <a:spcPts val="300"/>
                </a:spcBef>
                <a:buClr>
                  <a:schemeClr val="accent4">
                    <a:hueOff val="384618"/>
                    <a:satOff val="3869"/>
                    <a:lumOff val="5802"/>
                  </a:schemeClr>
                </a:buClr>
                <a:defRPr sz="1000">
                  <a:solidFill>
                    <a:srgbClr val="FFFFFF"/>
                  </a:solidFill>
                </a:defRPr>
              </a:pPr>
              <a:endParaRPr/>
            </a:p>
          </p:txBody>
        </p:sp>
        <p:sp>
          <p:nvSpPr>
            <p:cNvPr id="238" name="“Tidy” functions for building out Plumber API"/>
            <p:cNvSpPr/>
            <p:nvPr/>
          </p:nvSpPr>
          <p:spPr>
            <a:xfrm>
              <a:off x="0" y="-224235"/>
              <a:ext cx="1105297" cy="786210"/>
            </a:xfrm>
            <a:custGeom>
              <a:avLst/>
              <a:gdLst/>
              <a:ahLst/>
              <a:cxnLst>
                <a:cxn ang="0">
                  <a:pos x="wd2" y="hd2"/>
                </a:cxn>
                <a:cxn ang="5400000">
                  <a:pos x="wd2" y="hd2"/>
                </a:cxn>
                <a:cxn ang="10800000">
                  <a:pos x="wd2" y="hd2"/>
                </a:cxn>
                <a:cxn ang="16200000">
                  <a:pos x="wd2" y="hd2"/>
                </a:cxn>
              </a:cxnLst>
              <a:rect l="0" t="0" r="r" b="b"/>
              <a:pathLst>
                <a:path w="21600" h="21600" extrusionOk="0">
                  <a:moveTo>
                    <a:pt x="17714" y="0"/>
                  </a:moveTo>
                  <a:lnTo>
                    <a:pt x="13464" y="6161"/>
                  </a:lnTo>
                  <a:lnTo>
                    <a:pt x="1458" y="6161"/>
                  </a:lnTo>
                  <a:cubicBezTo>
                    <a:pt x="655" y="6161"/>
                    <a:pt x="0" y="7081"/>
                    <a:pt x="0" y="8210"/>
                  </a:cubicBezTo>
                  <a:lnTo>
                    <a:pt x="0" y="19561"/>
                  </a:lnTo>
                  <a:cubicBezTo>
                    <a:pt x="0" y="20691"/>
                    <a:pt x="655" y="21600"/>
                    <a:pt x="1458" y="21600"/>
                  </a:cubicBezTo>
                  <a:lnTo>
                    <a:pt x="20142" y="21600"/>
                  </a:lnTo>
                  <a:cubicBezTo>
                    <a:pt x="20945" y="21600"/>
                    <a:pt x="21600" y="20691"/>
                    <a:pt x="21600" y="19561"/>
                  </a:cubicBezTo>
                  <a:lnTo>
                    <a:pt x="21600" y="8210"/>
                  </a:lnTo>
                  <a:cubicBezTo>
                    <a:pt x="21600" y="7081"/>
                    <a:pt x="20945" y="6161"/>
                    <a:pt x="20142" y="6161"/>
                  </a:cubicBezTo>
                  <a:lnTo>
                    <a:pt x="15589" y="6161"/>
                  </a:lnTo>
                  <a:lnTo>
                    <a:pt x="17714" y="0"/>
                  </a:lnTo>
                  <a:close/>
                </a:path>
              </a:pathLst>
            </a:custGeom>
            <a:solidFill>
              <a:srgbClr val="008471"/>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grpSp>
      <p:graphicFrame>
        <p:nvGraphicFramePr>
          <p:cNvPr id="240" name="Table 1"/>
          <p:cNvGraphicFramePr/>
          <p:nvPr>
            <p:extLst>
              <p:ext uri="{D42A27DB-BD31-4B8C-83A1-F6EECF244321}">
                <p14:modId xmlns:p14="http://schemas.microsoft.com/office/powerpoint/2010/main" val="270920889"/>
              </p:ext>
            </p:extLst>
          </p:nvPr>
        </p:nvGraphicFramePr>
        <p:xfrm>
          <a:off x="4809053" y="1892998"/>
          <a:ext cx="4676936" cy="8392163"/>
        </p:xfrm>
        <a:graphic>
          <a:graphicData uri="http://schemas.openxmlformats.org/drawingml/2006/table">
            <a:tbl>
              <a:tblPr firstRow="1" firstCol="1" bandRow="1">
                <a:tableStyleId>{4C3C2611-4C71-4FC5-86AE-919BDF0F9419}</a:tableStyleId>
              </a:tblPr>
              <a:tblGrid>
                <a:gridCol w="1585810">
                  <a:extLst>
                    <a:ext uri="{9D8B030D-6E8A-4147-A177-3AD203B41FA5}">
                      <a16:colId xmlns:a16="http://schemas.microsoft.com/office/drawing/2014/main" val="20000"/>
                    </a:ext>
                  </a:extLst>
                </a:gridCol>
                <a:gridCol w="1667166">
                  <a:extLst>
                    <a:ext uri="{9D8B030D-6E8A-4147-A177-3AD203B41FA5}">
                      <a16:colId xmlns:a16="http://schemas.microsoft.com/office/drawing/2014/main" val="20001"/>
                    </a:ext>
                  </a:extLst>
                </a:gridCol>
                <a:gridCol w="1423960">
                  <a:extLst>
                    <a:ext uri="{9D8B030D-6E8A-4147-A177-3AD203B41FA5}">
                      <a16:colId xmlns:a16="http://schemas.microsoft.com/office/drawing/2014/main" val="20002"/>
                    </a:ext>
                  </a:extLst>
                </a:gridCol>
              </a:tblGrid>
              <a:tr h="299776">
                <a:tc>
                  <a:txBody>
                    <a:bodyPr/>
                    <a:lstStyle/>
                    <a:p>
                      <a:pPr algn="l" defTabSz="914400">
                        <a:defRPr b="0">
                          <a:solidFill>
                            <a:srgbClr val="000000"/>
                          </a:solidFill>
                        </a:defRPr>
                      </a:pPr>
                      <a:r>
                        <a:rPr sz="900" b="1" dirty="0" err="1">
                          <a:solidFill>
                            <a:srgbClr val="FFFFFF"/>
                          </a:solidFill>
                          <a:sym typeface="Helvetica"/>
                        </a:rPr>
                        <a:t>N</a:t>
                      </a:r>
                      <a:r>
                        <a:rPr lang="en-US" sz="900" b="1" dirty="0" err="1">
                          <a:solidFill>
                            <a:srgbClr val="FFFFFF"/>
                          </a:solidFill>
                          <a:sym typeface="Helvetica"/>
                        </a:rPr>
                        <a:t>ombre</a:t>
                      </a:r>
                      <a:endParaRPr sz="900" b="1" dirty="0">
                        <a:solidFill>
                          <a:srgbClr val="FFFFFF"/>
                        </a:solidFill>
                        <a:sym typeface="Helvetica"/>
                      </a:endParaRPr>
                    </a:p>
                  </a:txBody>
                  <a:tcPr marL="50800" marR="50800" marT="50800" marB="50800" anchor="ctr" horzOverflow="overflow">
                    <a:solidFill>
                      <a:srgbClr val="494949"/>
                    </a:solidFill>
                  </a:tcPr>
                </a:tc>
                <a:tc>
                  <a:txBody>
                    <a:bodyPr/>
                    <a:lstStyle/>
                    <a:p>
                      <a:pPr algn="l" defTabSz="914400">
                        <a:defRPr b="0">
                          <a:solidFill>
                            <a:srgbClr val="000000"/>
                          </a:solidFill>
                        </a:defRPr>
                      </a:pPr>
                      <a:r>
                        <a:rPr sz="900" b="1" dirty="0" err="1">
                          <a:solidFill>
                            <a:srgbClr val="FFFFFF"/>
                          </a:solidFill>
                          <a:sym typeface="Helvetica"/>
                        </a:rPr>
                        <a:t>E</a:t>
                      </a:r>
                      <a:r>
                        <a:rPr lang="en-US" sz="900" b="1" dirty="0" err="1">
                          <a:solidFill>
                            <a:srgbClr val="FFFFFF"/>
                          </a:solidFill>
                          <a:sym typeface="Helvetica"/>
                        </a:rPr>
                        <a:t>jemplo</a:t>
                      </a:r>
                      <a:endParaRPr sz="900" b="1" dirty="0">
                        <a:solidFill>
                          <a:srgbClr val="FFFFFF"/>
                        </a:solidFill>
                        <a:sym typeface="Helvetica"/>
                      </a:endParaRPr>
                    </a:p>
                  </a:txBody>
                  <a:tcPr marL="50800" marR="50800" marT="50800" marB="50800" anchor="ctr" horzOverflow="overflow">
                    <a:solidFill>
                      <a:srgbClr val="494949"/>
                    </a:solidFill>
                  </a:tcPr>
                </a:tc>
                <a:tc>
                  <a:txBody>
                    <a:bodyPr/>
                    <a:lstStyle/>
                    <a:p>
                      <a:pPr algn="l" defTabSz="914400">
                        <a:defRPr b="0">
                          <a:solidFill>
                            <a:srgbClr val="000000"/>
                          </a:solidFill>
                        </a:defRPr>
                      </a:pPr>
                      <a:r>
                        <a:rPr sz="900" b="1" dirty="0" err="1">
                          <a:solidFill>
                            <a:srgbClr val="FFFFFF"/>
                          </a:solidFill>
                          <a:sym typeface="Helvetica"/>
                        </a:rPr>
                        <a:t>Descrip</a:t>
                      </a:r>
                      <a:r>
                        <a:rPr lang="en-US" sz="900" b="1" dirty="0" err="1">
                          <a:solidFill>
                            <a:srgbClr val="FFFFFF"/>
                          </a:solidFill>
                          <a:sym typeface="Helvetica"/>
                        </a:rPr>
                        <a:t>c</a:t>
                      </a:r>
                      <a:r>
                        <a:rPr sz="900" b="1" dirty="0" err="1">
                          <a:solidFill>
                            <a:srgbClr val="FFFFFF"/>
                          </a:solidFill>
                          <a:sym typeface="Helvetica"/>
                        </a:rPr>
                        <a:t>i</a:t>
                      </a:r>
                      <a:r>
                        <a:rPr lang="es-ES" sz="900" b="1" dirty="0" err="1">
                          <a:solidFill>
                            <a:srgbClr val="FFFFFF"/>
                          </a:solidFill>
                          <a:sym typeface="Helvetica"/>
                        </a:rPr>
                        <a:t>ó</a:t>
                      </a:r>
                      <a:r>
                        <a:rPr sz="900" b="1" dirty="0">
                          <a:solidFill>
                            <a:srgbClr val="FFFFFF"/>
                          </a:solidFill>
                          <a:sym typeface="Helvetica"/>
                        </a:rPr>
                        <a:t>n</a:t>
                      </a:r>
                    </a:p>
                  </a:txBody>
                  <a:tcPr marL="50800" marR="50800" marT="50800" marB="50800" anchor="ctr" horzOverflow="overflow">
                    <a:solidFill>
                      <a:srgbClr val="494949"/>
                    </a:solidFill>
                  </a:tcPr>
                </a:tc>
                <a:extLst>
                  <a:ext uri="{0D108BD9-81ED-4DB2-BD59-A6C34878D82A}">
                    <a16:rowId xmlns:a16="http://schemas.microsoft.com/office/drawing/2014/main" val="10000"/>
                  </a:ext>
                </a:extLst>
              </a:tr>
              <a:tr h="299776">
                <a:tc>
                  <a:txBody>
                    <a:bodyPr/>
                    <a:lstStyle/>
                    <a:p>
                      <a:pPr algn="l" defTabSz="914400">
                        <a:defRPr b="0">
                          <a:solidFill>
                            <a:srgbClr val="000000"/>
                          </a:solidFill>
                        </a:defRPr>
                      </a:pPr>
                      <a:r>
                        <a:rPr sz="900" b="1">
                          <a:solidFill>
                            <a:srgbClr val="FFFFFF"/>
                          </a:solidFill>
                          <a:latin typeface="Courier"/>
                          <a:ea typeface="Courier"/>
                          <a:cs typeface="Courier"/>
                          <a:sym typeface="Courier"/>
                        </a:rPr>
                        <a:t>req</a:t>
                      </a:r>
                    </a:p>
                  </a:txBody>
                  <a:tcPr marL="50800" marR="50800" marT="50800" marB="50800" anchor="ctr" horzOverflow="overflow">
                    <a:solidFill>
                      <a:srgbClr val="494949"/>
                    </a:solidFill>
                  </a:tcPr>
                </a:tc>
                <a:tc>
                  <a:txBody>
                    <a:bodyPr/>
                    <a:lstStyle/>
                    <a:p>
                      <a:pPr algn="l" defTabSz="914400">
                        <a:defRPr sz="1000">
                          <a:latin typeface="Courier"/>
                          <a:ea typeface="Courier"/>
                          <a:cs typeface="Courier"/>
                          <a:sym typeface="Courier"/>
                        </a:defRPr>
                      </a:pPr>
                      <a:endParaRPr sz="900" dirty="0"/>
                    </a:p>
                  </a:txBody>
                  <a:tcPr marL="50800" marR="50800" marT="50800" marB="50800" anchor="ctr" horzOverflow="overflow">
                    <a:solidFill>
                      <a:srgbClr val="494949"/>
                    </a:solidFill>
                  </a:tcPr>
                </a:tc>
                <a:tc>
                  <a:txBody>
                    <a:bodyPr/>
                    <a:lstStyle/>
                    <a:p>
                      <a:pPr algn="l" defTabSz="914400">
                        <a:defRPr sz="1000">
                          <a:sym typeface="Helvetica"/>
                        </a:defRPr>
                      </a:pPr>
                      <a:endParaRPr sz="900"/>
                    </a:p>
                  </a:txBody>
                  <a:tcPr marL="50800" marR="50800" marT="50800" marB="50800" anchor="ctr" horzOverflow="overflow">
                    <a:solidFill>
                      <a:srgbClr val="494949"/>
                    </a:solidFill>
                  </a:tcPr>
                </a:tc>
                <a:extLst>
                  <a:ext uri="{0D108BD9-81ED-4DB2-BD59-A6C34878D82A}">
                    <a16:rowId xmlns:a16="http://schemas.microsoft.com/office/drawing/2014/main" val="10001"/>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req$pr</a:t>
                      </a:r>
                    </a:p>
                  </a:txBody>
                  <a:tcPr marL="50800" marR="50800" marT="50800" marB="50800" anchor="ctr" horzOverflow="overflow">
                    <a:solidFill>
                      <a:srgbClr val="008471"/>
                    </a:solidFill>
                  </a:tcPr>
                </a:tc>
                <a:tc>
                  <a:txBody>
                    <a:bodyPr/>
                    <a:lstStyle/>
                    <a:p>
                      <a:pPr algn="l" defTabSz="914400"/>
                      <a:r>
                        <a:rPr sz="900" dirty="0">
                          <a:latin typeface="Courier"/>
                          <a:ea typeface="Courier"/>
                          <a:cs typeface="Courier"/>
                          <a:sym typeface="Courier"/>
                        </a:rPr>
                        <a:t>plumber::pr()</a:t>
                      </a:r>
                    </a:p>
                  </a:txBody>
                  <a:tcPr marL="50800" marR="50800" marT="50800" marB="50800" anchor="ctr" horzOverflow="overflow"/>
                </a:tc>
                <a:tc>
                  <a:txBody>
                    <a:bodyPr/>
                    <a:lstStyle/>
                    <a:p>
                      <a:pPr algn="l" defTabSz="914400"/>
                      <a:r>
                        <a:rPr lang="es-ES" sz="900" dirty="0">
                          <a:sym typeface="Helvetica"/>
                        </a:rPr>
                        <a:t>El enrutador de </a:t>
                      </a:r>
                      <a:r>
                        <a:rPr lang="es-ES" sz="900" dirty="0" err="1">
                          <a:sym typeface="Helvetica"/>
                        </a:rPr>
                        <a:t>Plumber</a:t>
                      </a:r>
                      <a:r>
                        <a:rPr lang="es-ES" sz="900" dirty="0">
                          <a:sym typeface="Helvetica"/>
                        </a:rPr>
                        <a:t> que procesa la solicitud</a:t>
                      </a:r>
                      <a:endParaRPr sz="900" dirty="0">
                        <a:sym typeface="Helvetica"/>
                      </a:endParaRPr>
                    </a:p>
                  </a:txBody>
                  <a:tcPr marL="50800" marR="50800" marT="50800" marB="50800" anchor="ctr" horzOverflow="overflow"/>
                </a:tc>
                <a:extLst>
                  <a:ext uri="{0D108BD9-81ED-4DB2-BD59-A6C34878D82A}">
                    <a16:rowId xmlns:a16="http://schemas.microsoft.com/office/drawing/2014/main" val="10002"/>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list(a=1)</a:t>
                      </a:r>
                    </a:p>
                  </a:txBody>
                  <a:tcPr marL="50800" marR="50800" marT="50800" marB="50800" anchor="ctr" horzOverflow="overflow"/>
                </a:tc>
                <a:tc>
                  <a:txBody>
                    <a:bodyPr/>
                    <a:lstStyle/>
                    <a:p>
                      <a:pPr algn="l" defTabSz="914400">
                        <a:defRPr sz="1000">
                          <a:sym typeface="Helvetica"/>
                        </a:defRPr>
                      </a:pPr>
                      <a:r>
                        <a:rPr lang="es-ES" sz="900" dirty="0"/>
                        <a:t>Normalmente es lo mismo que </a:t>
                      </a:r>
                      <a:r>
                        <a:rPr lang="es-ES" sz="900" dirty="0" err="1"/>
                        <a:t>argsBody</a:t>
                      </a:r>
                      <a:endParaRPr sz="900" dirty="0">
                        <a:latin typeface="Courier"/>
                        <a:ea typeface="Courier"/>
                        <a:cs typeface="Courier"/>
                        <a:sym typeface="Courier"/>
                      </a:endParaRPr>
                    </a:p>
                  </a:txBody>
                  <a:tcPr marL="50800" marR="50800" marT="50800" marB="50800" anchor="ctr" horzOverflow="overflow"/>
                </a:tc>
                <a:extLst>
                  <a:ext uri="{0D108BD9-81ED-4DB2-BD59-A6C34878D82A}">
                    <a16:rowId xmlns:a16="http://schemas.microsoft.com/office/drawing/2014/main" val="10003"/>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list(a=1)</a:t>
                      </a:r>
                    </a:p>
                  </a:txBody>
                  <a:tcPr marL="50800" marR="50800" marT="50800" marB="50800" anchor="ctr" horzOverflow="overflow"/>
                </a:tc>
                <a:tc>
                  <a:txBody>
                    <a:bodyPr/>
                    <a:lstStyle/>
                    <a:p>
                      <a:pPr algn="l" defTabSz="914400"/>
                      <a:r>
                        <a:rPr lang="es-ES" sz="900" dirty="0">
                          <a:sym typeface="Helvetica"/>
                        </a:rPr>
                        <a:t>La salida del cuerpo analizado</a:t>
                      </a:r>
                      <a:endParaRPr sz="900" dirty="0">
                        <a:sym typeface="Helvetica"/>
                      </a:endParaRPr>
                    </a:p>
                  </a:txBody>
                  <a:tcPr marL="50800" marR="50800" marT="50800" marB="50800" anchor="ctr" horzOverflow="overflow"/>
                </a:tc>
                <a:extLst>
                  <a:ext uri="{0D108BD9-81ED-4DB2-BD59-A6C34878D82A}">
                    <a16:rowId xmlns:a16="http://schemas.microsoft.com/office/drawing/2014/main" val="10004"/>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req$argsPath</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list(c=3)</a:t>
                      </a:r>
                    </a:p>
                  </a:txBody>
                  <a:tcPr marL="50800" marR="50800" marT="50800" marB="50800" anchor="ctr" horzOverflow="overflow"/>
                </a:tc>
                <a:tc>
                  <a:txBody>
                    <a:bodyPr/>
                    <a:lstStyle/>
                    <a:p>
                      <a:pPr algn="l" defTabSz="914400"/>
                      <a:r>
                        <a:rPr lang="es-ES" sz="900" dirty="0">
                          <a:sym typeface="Helvetica"/>
                        </a:rPr>
                        <a:t>Los valores de los argumentos </a:t>
                      </a:r>
                      <a:r>
                        <a:rPr lang="es-ES" sz="900" dirty="0" err="1">
                          <a:sym typeface="Helvetica"/>
                        </a:rPr>
                        <a:t>path</a:t>
                      </a:r>
                      <a:endParaRPr sz="900" dirty="0">
                        <a:sym typeface="Helvetica"/>
                      </a:endParaRPr>
                    </a:p>
                  </a:txBody>
                  <a:tcPr marL="50800" marR="50800" marT="50800" marB="50800" anchor="ctr" horzOverflow="overflow"/>
                </a:tc>
                <a:extLst>
                  <a:ext uri="{0D108BD9-81ED-4DB2-BD59-A6C34878D82A}">
                    <a16:rowId xmlns:a16="http://schemas.microsoft.com/office/drawing/2014/main" val="10005"/>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req$argsQuery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list(e=5)</a:t>
                      </a:r>
                    </a:p>
                  </a:txBody>
                  <a:tcPr marL="50800" marR="50800" marT="50800" marB="50800" anchor="ctr" horzOverflow="overflow"/>
                </a:tc>
                <a:tc>
                  <a:txBody>
                    <a:bodyPr/>
                    <a:lstStyle/>
                    <a:p>
                      <a:pPr algn="l" defTabSz="914400">
                        <a:defRPr sz="1000">
                          <a:sym typeface="Helvetica"/>
                        </a:defRPr>
                      </a:pPr>
                      <a:r>
                        <a:rPr lang="es-ES" sz="900" dirty="0"/>
                        <a:t>La salida analizada de</a:t>
                      </a:r>
                      <a:r>
                        <a:rPr sz="900" dirty="0"/>
                        <a:t> </a:t>
                      </a:r>
                      <a:r>
                        <a:rPr sz="900" dirty="0" err="1">
                          <a:latin typeface="Courier"/>
                          <a:ea typeface="Courier"/>
                          <a:cs typeface="Courier"/>
                          <a:sym typeface="Courier"/>
                        </a:rPr>
                        <a:t>req$QUERY_STRING</a:t>
                      </a:r>
                      <a:endParaRPr sz="900" dirty="0">
                        <a:latin typeface="Courier"/>
                        <a:ea typeface="Courier"/>
                        <a:cs typeface="Courier"/>
                        <a:sym typeface="Courier"/>
                      </a:endParaRPr>
                    </a:p>
                  </a:txBody>
                  <a:tcPr marL="50800" marR="50800" marT="50800" marB="50800" anchor="ctr" horzOverflow="overflow"/>
                </a:tc>
                <a:extLst>
                  <a:ext uri="{0D108BD9-81ED-4DB2-BD59-A6C34878D82A}">
                    <a16:rowId xmlns:a16="http://schemas.microsoft.com/office/drawing/2014/main" val="10006"/>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req$cookies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list(cook = "a")</a:t>
                      </a:r>
                    </a:p>
                  </a:txBody>
                  <a:tcPr marL="50800" marR="50800" marT="50800" marB="50800" anchor="ctr" horzOverflow="overflow"/>
                </a:tc>
                <a:tc>
                  <a:txBody>
                    <a:bodyPr/>
                    <a:lstStyle/>
                    <a:p>
                      <a:pPr algn="l" defTabSz="914400"/>
                      <a:r>
                        <a:rPr lang="es-ES" sz="900" dirty="0">
                          <a:sym typeface="Helvetica"/>
                        </a:rPr>
                        <a:t>Una lista de cookies</a:t>
                      </a:r>
                      <a:endParaRPr sz="900" dirty="0">
                        <a:sym typeface="Helvetica"/>
                      </a:endParaRPr>
                    </a:p>
                  </a:txBody>
                  <a:tcPr marL="50800" marR="50800" marT="50800" marB="50800" anchor="ctr" horzOverflow="overflow"/>
                </a:tc>
                <a:extLst>
                  <a:ext uri="{0D108BD9-81ED-4DB2-BD59-A6C34878D82A}">
                    <a16:rowId xmlns:a16="http://schemas.microsoft.com/office/drawing/2014/main" val="10007"/>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req$REQUEST_METHOD</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"GET"</a:t>
                      </a:r>
                    </a:p>
                  </a:txBody>
                  <a:tcPr marL="50800" marR="50800" marT="50800" marB="50800" anchor="ctr" horzOverflow="overflow"/>
                </a:tc>
                <a:tc>
                  <a:txBody>
                    <a:bodyPr/>
                    <a:lstStyle/>
                    <a:p>
                      <a:pPr algn="l" defTabSz="914400"/>
                      <a:r>
                        <a:rPr lang="es-ES" sz="900" dirty="0">
                          <a:sym typeface="Helvetica"/>
                        </a:rPr>
                        <a:t>El método utilizado para la solicitud HTTP</a:t>
                      </a:r>
                      <a:endParaRPr sz="900" dirty="0">
                        <a:sym typeface="Helvetica"/>
                      </a:endParaRPr>
                    </a:p>
                  </a:txBody>
                  <a:tcPr marL="50800" marR="50800" marT="50800" marB="50800" anchor="ctr" horzOverflow="overflow"/>
                </a:tc>
                <a:extLst>
                  <a:ext uri="{0D108BD9-81ED-4DB2-BD59-A6C34878D82A}">
                    <a16:rowId xmlns:a16="http://schemas.microsoft.com/office/drawing/2014/main" val="10008"/>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req$PATH_INFO</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a:t>
                      </a:r>
                    </a:p>
                  </a:txBody>
                  <a:tcPr marL="50800" marR="50800" marT="50800" marB="50800" anchor="ctr" horzOverflow="overflow"/>
                </a:tc>
                <a:tc>
                  <a:txBody>
                    <a:bodyPr/>
                    <a:lstStyle/>
                    <a:p>
                      <a:pPr algn="l" defTabSz="914400"/>
                      <a:r>
                        <a:rPr lang="es-ES" sz="900" dirty="0">
                          <a:sym typeface="Helvetica"/>
                        </a:rPr>
                        <a:t>La ruta de acceso de la solicitud HTTP entrante</a:t>
                      </a:r>
                      <a:endParaRPr sz="900" dirty="0">
                        <a:sym typeface="Helvetica"/>
                      </a:endParaRPr>
                    </a:p>
                  </a:txBody>
                  <a:tcPr marL="50800" marR="50800" marT="50800" marB="50800" anchor="ctr" horzOverflow="overflow"/>
                </a:tc>
                <a:extLst>
                  <a:ext uri="{0D108BD9-81ED-4DB2-BD59-A6C34878D82A}">
                    <a16:rowId xmlns:a16="http://schemas.microsoft.com/office/drawing/2014/main" val="10009"/>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req$HTTP_*</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"HTTP_USER_AGENT"</a:t>
                      </a:r>
                    </a:p>
                  </a:txBody>
                  <a:tcPr marL="50800" marR="50800" marT="50800" marB="50800" anchor="ctr" horzOverflow="overflow"/>
                </a:tc>
                <a:tc>
                  <a:txBody>
                    <a:bodyPr/>
                    <a:lstStyle/>
                    <a:p>
                      <a:pPr algn="l" defTabSz="914400"/>
                      <a:r>
                        <a:rPr lang="es-ES" sz="700" dirty="0">
                          <a:sym typeface="Helvetica"/>
                        </a:rPr>
                        <a:t>Todos los encabezados HTTP enviados con la solicitud</a:t>
                      </a:r>
                      <a:endParaRPr sz="900" dirty="0">
                        <a:sym typeface="Helvetica"/>
                      </a:endParaRPr>
                    </a:p>
                  </a:txBody>
                  <a:tcPr marL="50800" marR="50800" marT="50800" marB="50800" anchor="ctr" horzOverflow="overflow"/>
                </a:tc>
                <a:extLst>
                  <a:ext uri="{0D108BD9-81ED-4DB2-BD59-A6C34878D82A}">
                    <a16:rowId xmlns:a16="http://schemas.microsoft.com/office/drawing/2014/main" val="10010"/>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req$bodyRaw</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charToRaw("a=1")</a:t>
                      </a:r>
                    </a:p>
                  </a:txBody>
                  <a:tcPr marL="50800" marR="50800" marT="50800" marB="50800" anchor="ctr" horzOverflow="overflow"/>
                </a:tc>
                <a:tc>
                  <a:txBody>
                    <a:bodyPr/>
                    <a:lstStyle/>
                    <a:p>
                      <a:pPr algn="l" defTabSz="914400">
                        <a:defRPr sz="1000">
                          <a:sym typeface="Helvetica"/>
                        </a:defRPr>
                      </a:pPr>
                      <a:r>
                        <a:rPr lang="es-ES" sz="900" dirty="0"/>
                        <a:t>El contenido raw() del cuerpo de la solicitud</a:t>
                      </a:r>
                      <a:endParaRPr sz="900" dirty="0"/>
                    </a:p>
                  </a:txBody>
                  <a:tcPr marL="50800" marR="50800" marT="50800" marB="50800" anchor="ctr" horzOverflow="overflow"/>
                </a:tc>
                <a:extLst>
                  <a:ext uri="{0D108BD9-81ED-4DB2-BD59-A6C34878D82A}">
                    <a16:rowId xmlns:a16="http://schemas.microsoft.com/office/drawing/2014/main" val="10011"/>
                  </a:ext>
                </a:extLst>
              </a:tr>
              <a:tr h="299776">
                <a:tc>
                  <a:txBody>
                    <a:bodyPr/>
                    <a:lstStyle/>
                    <a:p>
                      <a:pPr algn="l" defTabSz="914400">
                        <a:defRPr b="0">
                          <a:solidFill>
                            <a:srgbClr val="000000"/>
                          </a:solidFill>
                        </a:defRPr>
                      </a:pPr>
                      <a:r>
                        <a:rPr sz="900" b="1">
                          <a:solidFill>
                            <a:srgbClr val="FFFFFF"/>
                          </a:solidFill>
                          <a:latin typeface="Courier"/>
                          <a:ea typeface="Courier"/>
                          <a:cs typeface="Courier"/>
                          <a:sym typeface="Courier"/>
                        </a:rPr>
                        <a:t>res</a:t>
                      </a:r>
                    </a:p>
                  </a:txBody>
                  <a:tcPr marL="50800" marR="50800" marT="50800" marB="50800" anchor="ctr" horzOverflow="overflow">
                    <a:solidFill>
                      <a:srgbClr val="494949"/>
                    </a:solidFill>
                  </a:tcPr>
                </a:tc>
                <a:tc>
                  <a:txBody>
                    <a:bodyPr/>
                    <a:lstStyle/>
                    <a:p>
                      <a:pPr algn="l" defTabSz="914400">
                        <a:defRPr sz="1000">
                          <a:latin typeface="Courier"/>
                          <a:ea typeface="Courier"/>
                          <a:cs typeface="Courier"/>
                          <a:sym typeface="Courier"/>
                        </a:defRPr>
                      </a:pPr>
                      <a:endParaRPr sz="900"/>
                    </a:p>
                  </a:txBody>
                  <a:tcPr marL="50800" marR="50800" marT="50800" marB="50800" anchor="ctr" horzOverflow="overflow">
                    <a:solidFill>
                      <a:srgbClr val="494949"/>
                    </a:solidFill>
                  </a:tcPr>
                </a:tc>
                <a:tc>
                  <a:txBody>
                    <a:bodyPr/>
                    <a:lstStyle/>
                    <a:p>
                      <a:pPr algn="l" defTabSz="914400">
                        <a:defRPr sz="1000">
                          <a:sym typeface="Helvetica"/>
                        </a:defRPr>
                      </a:pPr>
                      <a:endParaRPr sz="900"/>
                    </a:p>
                  </a:txBody>
                  <a:tcPr marL="50800" marR="50800" marT="50800" marB="50800" anchor="ctr" horzOverflow="overflow">
                    <a:solidFill>
                      <a:srgbClr val="494949"/>
                    </a:solidFill>
                  </a:tcPr>
                </a:tc>
                <a:extLst>
                  <a:ext uri="{0D108BD9-81ED-4DB2-BD59-A6C34878D82A}">
                    <a16:rowId xmlns:a16="http://schemas.microsoft.com/office/drawing/2014/main" val="10012"/>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res$headers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list(header = "abc")</a:t>
                      </a:r>
                    </a:p>
                  </a:txBody>
                  <a:tcPr marL="50800" marR="50800" marT="50800" marB="50800" anchor="ctr" horzOverflow="overflow"/>
                </a:tc>
                <a:tc>
                  <a:txBody>
                    <a:bodyPr/>
                    <a:lstStyle/>
                    <a:p>
                      <a:pPr algn="l" defTabSz="914400"/>
                      <a:r>
                        <a:rPr lang="es-ES" sz="800" dirty="0">
                          <a:sym typeface="Helvetica"/>
                        </a:rPr>
                        <a:t>Encabezados HTTP que se incluirán en la respuesta</a:t>
                      </a:r>
                      <a:endParaRPr sz="800" dirty="0">
                        <a:sym typeface="Helvetica"/>
                      </a:endParaRPr>
                    </a:p>
                  </a:txBody>
                  <a:tcPr marL="50800" marR="50800" marT="50800" marB="50800" anchor="ctr" horzOverflow="overflow"/>
                </a:tc>
                <a:extLst>
                  <a:ext uri="{0D108BD9-81ED-4DB2-BD59-A6C34878D82A}">
                    <a16:rowId xmlns:a16="http://schemas.microsoft.com/office/drawing/2014/main" val="10013"/>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res$setHeader()</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setHeader("foo", "bar")</a:t>
                      </a:r>
                    </a:p>
                  </a:txBody>
                  <a:tcPr marL="50800" marR="50800" marT="50800" marB="50800" anchor="ctr" horzOverflow="overflow"/>
                </a:tc>
                <a:tc>
                  <a:txBody>
                    <a:bodyPr/>
                    <a:lstStyle/>
                    <a:p>
                      <a:pPr algn="l" defTabSz="914400"/>
                      <a:r>
                        <a:rPr lang="es-ES" sz="900" dirty="0">
                          <a:sym typeface="Helvetica"/>
                        </a:rPr>
                        <a:t>Establece un encabezado HTTP</a:t>
                      </a:r>
                      <a:endParaRPr sz="900" dirty="0">
                        <a:sym typeface="Helvetica"/>
                      </a:endParaRPr>
                    </a:p>
                  </a:txBody>
                  <a:tcPr marL="50800" marR="50800" marT="50800" marB="50800" anchor="ctr" horzOverflow="overflow"/>
                </a:tc>
                <a:extLst>
                  <a:ext uri="{0D108BD9-81ED-4DB2-BD59-A6C34878D82A}">
                    <a16:rowId xmlns:a16="http://schemas.microsoft.com/office/drawing/2014/main" val="10014"/>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res$setCookie() </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setCookie("foo", "bar")</a:t>
                      </a:r>
                    </a:p>
                  </a:txBody>
                  <a:tcPr marL="50800" marR="50800" marT="50800" marB="50800" anchor="ctr" horzOverflow="overflow"/>
                </a:tc>
                <a:tc>
                  <a:txBody>
                    <a:bodyPr/>
                    <a:lstStyle/>
                    <a:p>
                      <a:pPr algn="l" defTabSz="914400"/>
                      <a:r>
                        <a:rPr lang="es-ES" sz="900" dirty="0">
                          <a:sym typeface="Helvetica"/>
                        </a:rPr>
                        <a:t>Establece una cookie HTTP en el cliente</a:t>
                      </a:r>
                      <a:endParaRPr sz="900" dirty="0">
                        <a:sym typeface="Helvetica"/>
                      </a:endParaRPr>
                    </a:p>
                  </a:txBody>
                  <a:tcPr marL="50800" marR="50800" marT="50800" marB="50800" anchor="ctr" horzOverflow="overflow"/>
                </a:tc>
                <a:extLst>
                  <a:ext uri="{0D108BD9-81ED-4DB2-BD59-A6C34878D82A}">
                    <a16:rowId xmlns:a16="http://schemas.microsoft.com/office/drawing/2014/main" val="10015"/>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res$removeCookie</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removeCookie("foo")</a:t>
                      </a:r>
                    </a:p>
                  </a:txBody>
                  <a:tcPr marL="50800" marR="50800" marT="50800" marB="50800" anchor="ctr" horzOverflow="overflow"/>
                </a:tc>
                <a:tc>
                  <a:txBody>
                    <a:bodyPr/>
                    <a:lstStyle/>
                    <a:p>
                      <a:pPr algn="l" defTabSz="914400"/>
                      <a:r>
                        <a:rPr lang="es-ES" sz="900" dirty="0">
                          <a:sym typeface="Helvetica"/>
                        </a:rPr>
                        <a:t>Elimina una cookie HTTP</a:t>
                      </a:r>
                      <a:endParaRPr sz="900" dirty="0">
                        <a:sym typeface="Helvetica"/>
                      </a:endParaRPr>
                    </a:p>
                  </a:txBody>
                  <a:tcPr marL="50800" marR="50800" marT="50800" marB="50800" anchor="ctr" horzOverflow="overflow"/>
                </a:tc>
                <a:extLst>
                  <a:ext uri="{0D108BD9-81ED-4DB2-BD59-A6C34878D82A}">
                    <a16:rowId xmlns:a16="http://schemas.microsoft.com/office/drawing/2014/main" val="10016"/>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"{\"a\":[1]}"</a:t>
                      </a:r>
                    </a:p>
                  </a:txBody>
                  <a:tcPr marL="50800" marR="50800" marT="50800" marB="50800" anchor="ctr" horzOverflow="overflow"/>
                </a:tc>
                <a:tc>
                  <a:txBody>
                    <a:bodyPr/>
                    <a:lstStyle/>
                    <a:p>
                      <a:pPr algn="l" defTabSz="914400"/>
                      <a:r>
                        <a:rPr lang="es-ES" sz="900" dirty="0">
                          <a:sym typeface="Helvetica"/>
                        </a:rPr>
                        <a:t>Salida serializada</a:t>
                      </a:r>
                      <a:endParaRPr sz="900" dirty="0">
                        <a:sym typeface="Helvetica"/>
                      </a:endParaRPr>
                    </a:p>
                  </a:txBody>
                  <a:tcPr marL="50800" marR="50800" marT="50800" marB="50800" anchor="ctr" horzOverflow="overflow"/>
                </a:tc>
                <a:extLst>
                  <a:ext uri="{0D108BD9-81ED-4DB2-BD59-A6C34878D82A}">
                    <a16:rowId xmlns:a16="http://schemas.microsoft.com/office/drawing/2014/main" val="10017"/>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res$status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200</a:t>
                      </a:r>
                    </a:p>
                  </a:txBody>
                  <a:tcPr marL="50800" marR="50800" marT="50800" marB="50800" anchor="ctr" horzOverflow="overflow"/>
                </a:tc>
                <a:tc>
                  <a:txBody>
                    <a:bodyPr/>
                    <a:lstStyle/>
                    <a:p>
                      <a:pPr algn="l" defTabSz="914400"/>
                      <a:r>
                        <a:rPr lang="es-ES" sz="900" dirty="0">
                          <a:sym typeface="Helvetica"/>
                        </a:rPr>
                        <a:t>El código de estado de la respuesta HTTP</a:t>
                      </a:r>
                      <a:endParaRPr sz="900" dirty="0">
                        <a:sym typeface="Helvetica"/>
                      </a:endParaRPr>
                    </a:p>
                  </a:txBody>
                  <a:tcPr marL="50800" marR="50800" marT="50800" marB="50800" anchor="ctr" horzOverflow="overflow"/>
                </a:tc>
                <a:extLst>
                  <a:ext uri="{0D108BD9-81ED-4DB2-BD59-A6C34878D82A}">
                    <a16:rowId xmlns:a16="http://schemas.microsoft.com/office/drawing/2014/main" val="10018"/>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res$toResponse()</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toResponse()</a:t>
                      </a:r>
                    </a:p>
                  </a:txBody>
                  <a:tcPr marL="50800" marR="50800" marT="50800" marB="50800" anchor="ctr" horzOverflow="overflow"/>
                </a:tc>
                <a:tc>
                  <a:txBody>
                    <a:bodyPr/>
                    <a:lstStyle/>
                    <a:p>
                      <a:pPr algn="l" defTabSz="914400">
                        <a:defRPr sz="1000">
                          <a:sym typeface="Helvetica"/>
                        </a:defRPr>
                      </a:pPr>
                      <a:r>
                        <a:rPr lang="es-ES" sz="900" dirty="0"/>
                        <a:t>Una lista de estados, encabezados y cuerpo</a:t>
                      </a:r>
                      <a:endParaRPr sz="900" dirty="0">
                        <a:latin typeface="Courier New"/>
                        <a:ea typeface="Courier New"/>
                        <a:cs typeface="Courier New"/>
                        <a:sym typeface="Courier New"/>
                      </a:endParaRPr>
                    </a:p>
                  </a:txBody>
                  <a:tcPr marL="50800" marR="50800" marT="50800" marB="50800" anchor="ctr" horzOverflow="overflow"/>
                </a:tc>
                <a:extLst>
                  <a:ext uri="{0D108BD9-81ED-4DB2-BD59-A6C34878D82A}">
                    <a16:rowId xmlns:a16="http://schemas.microsoft.com/office/drawing/2014/main" val="10019"/>
                  </a:ext>
                </a:extLst>
              </a:tr>
            </a:tbl>
          </a:graphicData>
        </a:graphic>
      </p:graphicFrame>
      <p:sp>
        <p:nvSpPr>
          <p:cNvPr id="241" name="OpenAPI"/>
          <p:cNvSpPr txBox="1"/>
          <p:nvPr/>
        </p:nvSpPr>
        <p:spPr>
          <a:xfrm>
            <a:off x="294162" y="5395137"/>
            <a:ext cx="621965"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sz="1100" dirty="0" err="1"/>
              <a:t>OpenAPI</a:t>
            </a:r>
            <a:endParaRPr sz="1100" dirty="0"/>
          </a:p>
        </p:txBody>
      </p:sp>
      <p:sp>
        <p:nvSpPr>
          <p:cNvPr id="242" name="Tidy Plumber"/>
          <p:cNvSpPr txBox="1"/>
          <p:nvPr/>
        </p:nvSpPr>
        <p:spPr>
          <a:xfrm>
            <a:off x="306235" y="695759"/>
            <a:ext cx="1272784"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sz="1100" dirty="0" err="1"/>
              <a:t>Plumber</a:t>
            </a:r>
            <a:r>
              <a:rPr lang="es-ES" sz="1100" dirty="0"/>
              <a:t> ordenado</a:t>
            </a:r>
            <a:endParaRPr sz="1100" dirty="0"/>
          </a:p>
        </p:txBody>
      </p:sp>
      <p:sp>
        <p:nvSpPr>
          <p:cNvPr id="243" name="library(plumber)…"/>
          <p:cNvSpPr txBox="1"/>
          <p:nvPr/>
        </p:nvSpPr>
        <p:spPr>
          <a:xfrm>
            <a:off x="294162" y="6253975"/>
            <a:ext cx="4271276" cy="303911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sz="900" dirty="0"/>
          </a:p>
          <a:p>
            <a:pPr defTabSz="457200">
              <a:spcBef>
                <a:spcPts val="0"/>
              </a:spcBef>
              <a:defRPr sz="1000" b="0" i="1">
                <a:solidFill>
                  <a:srgbClr val="959395"/>
                </a:solidFill>
                <a:latin typeface="Courier New"/>
                <a:ea typeface="Courier New"/>
                <a:cs typeface="Courier New"/>
                <a:sym typeface="Courier New"/>
              </a:defRPr>
            </a:pPr>
            <a:r>
              <a:rPr dirty="0"/>
              <a:t>#* @param msg The message to echo</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@get /echo</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dirty="0"/>
              <a:t>function</a:t>
            </a:r>
            <a:r>
              <a:rPr dirty="0"/>
              <a:t>(msg = </a:t>
            </a:r>
            <a:r>
              <a:rPr dirty="0">
                <a:solidFill>
                  <a:srgbClr val="CD1D00"/>
                </a:solidFill>
              </a:rPr>
              <a:t>""</a:t>
            </a:r>
            <a:r>
              <a:rPr dirty="0"/>
              <a:t>) {</a:t>
            </a:r>
          </a:p>
          <a:p>
            <a:pPr defTabSz="457200">
              <a:spcBef>
                <a:spcPts val="0"/>
              </a:spcBef>
              <a:defRPr sz="1000" b="0">
                <a:solidFill>
                  <a:srgbClr val="021994"/>
                </a:solidFill>
                <a:latin typeface="Courier New"/>
                <a:ea typeface="Courier New"/>
                <a:cs typeface="Courier New"/>
                <a:sym typeface="Courier New"/>
              </a:defRPr>
            </a:pPr>
            <a:r>
              <a:rPr dirty="0">
                <a:solidFill>
                  <a:srgbClr val="000000"/>
                </a:solidFill>
              </a:rPr>
              <a:t>  </a:t>
            </a:r>
            <a:r>
              <a:rPr dirty="0"/>
              <a:t>list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msg = </a:t>
            </a:r>
            <a:r>
              <a:rPr dirty="0">
                <a:solidFill>
                  <a:srgbClr val="021994"/>
                </a:solidFill>
              </a:rPr>
              <a:t>paste0</a:t>
            </a:r>
            <a:r>
              <a:rPr dirty="0"/>
              <a: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"The message is: '"</a:t>
            </a:r>
            <a:r>
              <a:rPr dirty="0">
                <a:solidFill>
                  <a:srgbClr val="000000"/>
                </a:solidFill>
              </a:rPr>
              <a:t>, msg, </a:t>
            </a:r>
            <a:r>
              <a:rPr dirty="0"/>
              <a: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i="1">
                <a:solidFill>
                  <a:srgbClr val="959395"/>
                </a:solidFill>
                <a:latin typeface="Courier New"/>
                <a:ea typeface="Courier New"/>
                <a:cs typeface="Courier New"/>
                <a:sym typeface="Courier New"/>
              </a:defRPr>
            </a:pPr>
            <a:r>
              <a:rPr dirty="0"/>
              <a:t>#* @plumber</a:t>
            </a:r>
            <a:endParaRPr i="0" dirty="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rPr dirty="0"/>
              <a:t>function</a:t>
            </a:r>
            <a:r>
              <a:rPr b="0" dirty="0"/>
              <a:t>(pr) {</a:t>
            </a:r>
          </a:p>
          <a:p>
            <a:pPr defTabSz="457200">
              <a:spcBef>
                <a:spcPts val="0"/>
              </a:spcBef>
              <a:defRPr sz="1000" b="0">
                <a:solidFill>
                  <a:srgbClr val="000000"/>
                </a:solidFill>
                <a:latin typeface="Courier New"/>
                <a:ea typeface="Courier New"/>
                <a:cs typeface="Courier New"/>
                <a:sym typeface="Courier New"/>
              </a:defRPr>
            </a:pPr>
            <a:r>
              <a:rPr dirty="0"/>
              <a:t>  pr</a:t>
            </a:r>
            <a:r>
              <a:rPr lang="es-ES" dirty="0"/>
              <a:t> </a:t>
            </a:r>
            <a:r>
              <a:rPr lang="en-US" dirty="0"/>
              <a:t>|&gt;</a:t>
            </a:r>
            <a:endParaRPr dirty="0"/>
          </a:p>
          <a:p>
            <a:pPr defTabSz="457200">
              <a:spcBef>
                <a:spcPts val="0"/>
              </a:spcBef>
              <a:defRPr sz="1000" b="0">
                <a:solidFill>
                  <a:srgbClr val="000000"/>
                </a:solidFill>
                <a:latin typeface="Courier New"/>
                <a:ea typeface="Courier New"/>
                <a:cs typeface="Courier New"/>
                <a:sym typeface="Courier New"/>
              </a:defRPr>
            </a:pPr>
            <a:r>
              <a:rPr dirty="0"/>
              <a:t>    </a:t>
            </a:r>
            <a:r>
              <a:rPr dirty="0" err="1">
                <a:solidFill>
                  <a:srgbClr val="021994"/>
                </a:solidFill>
              </a:rPr>
              <a:t>pr_set_api_spec</a:t>
            </a:r>
            <a:r>
              <a:rPr dirty="0"/>
              <a:t>(</a:t>
            </a:r>
            <a:r>
              <a:rPr b="1" dirty="0"/>
              <a:t>function</a:t>
            </a:r>
            <a:r>
              <a:rPr dirty="0"/>
              <a:t>(spec) {</a:t>
            </a:r>
          </a:p>
          <a:p>
            <a:pPr defTabSz="457200">
              <a:spcBef>
                <a:spcPts val="0"/>
              </a:spcBef>
              <a:defRPr sz="1000" b="0">
                <a:solidFill>
                  <a:srgbClr val="000000"/>
                </a:solidFill>
                <a:latin typeface="Courier New"/>
                <a:ea typeface="Courier New"/>
                <a:cs typeface="Courier New"/>
                <a:sym typeface="Courier New"/>
              </a:defRPr>
            </a:pPr>
            <a:r>
              <a:rPr dirty="0"/>
              <a:t>      </a:t>
            </a:r>
            <a:r>
              <a:rPr dirty="0" err="1"/>
              <a:t>spec$paths</a:t>
            </a:r>
            <a:r>
              <a:rPr dirty="0"/>
              <a:t>[[</a:t>
            </a:r>
            <a:r>
              <a:rPr dirty="0">
                <a:solidFill>
                  <a:srgbClr val="CD1D00"/>
                </a:solidFill>
              </a:rPr>
              <a:t>"/echo"</a:t>
            </a:r>
            <a:r>
              <a:rPr dirty="0"/>
              <a:t>]]$</a:t>
            </a:r>
            <a:r>
              <a:rPr dirty="0" err="1"/>
              <a:t>get$summary</a:t>
            </a:r>
            <a:r>
              <a:rPr dirty="0"/>
              <a:t> &lt;-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"Echo back the input"</a:t>
            </a:r>
            <a:endParaRPr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dirty="0"/>
              <a:t>      spec</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p:txBody>
      </p:sp>
      <p:sp>
        <p:nvSpPr>
          <p:cNvPr id="244" name="By default, Swagger is used to interpret the OpenAPI specification file and generate the user interface for the API. Other interpreters can be used to adjust the look and feel of the user interface via pr_set_docs()."/>
          <p:cNvSpPr txBox="1"/>
          <p:nvPr/>
        </p:nvSpPr>
        <p:spPr>
          <a:xfrm>
            <a:off x="326693" y="9367169"/>
            <a:ext cx="4379160" cy="860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000" dirty="0"/>
              <a:t>De forma predeterminada, </a:t>
            </a:r>
            <a:r>
              <a:rPr lang="es-ES" sz="1000" dirty="0" err="1"/>
              <a:t>Swagger</a:t>
            </a:r>
            <a:r>
              <a:rPr lang="es-ES" sz="1000" dirty="0"/>
              <a:t> se utiliza para interpretar el archivo de especificación de </a:t>
            </a:r>
            <a:r>
              <a:rPr lang="es-ES" sz="1000" dirty="0" err="1"/>
              <a:t>OpenAPI</a:t>
            </a:r>
            <a:r>
              <a:rPr lang="es-ES" sz="1000" dirty="0"/>
              <a:t> y generar la interfaz de usuario para la API. Se pueden utilizar otros intérpretes para ajustar la apariencia de la interfaz de usuario a través de</a:t>
            </a:r>
            <a:r>
              <a:rPr sz="1000" dirty="0"/>
              <a:t> </a:t>
            </a:r>
            <a:r>
              <a:rPr sz="1000" dirty="0" err="1">
                <a:latin typeface="Courier"/>
                <a:ea typeface="Courier"/>
                <a:cs typeface="Courier"/>
                <a:sym typeface="Courier"/>
              </a:rPr>
              <a:t>pr_set_docs</a:t>
            </a:r>
            <a:r>
              <a:rPr sz="1000" dirty="0">
                <a:latin typeface="Courier"/>
                <a:ea typeface="Courier"/>
                <a:cs typeface="Courier"/>
                <a:sym typeface="Courier"/>
              </a:rPr>
              <a:t>()</a:t>
            </a:r>
            <a:r>
              <a:rPr sz="1000" dirty="0">
                <a:latin typeface="Courier New"/>
                <a:ea typeface="Courier New"/>
                <a:cs typeface="Courier New"/>
                <a:sym typeface="Courier New"/>
              </a:rPr>
              <a:t>.</a:t>
            </a:r>
          </a:p>
        </p:txBody>
      </p:sp>
      <p:sp>
        <p:nvSpPr>
          <p:cNvPr id="245" name="Programmatic Plumber"/>
          <p:cNvSpPr txBox="1"/>
          <p:nvPr/>
        </p:nvSpPr>
        <p:spPr>
          <a:xfrm>
            <a:off x="338661" y="316946"/>
            <a:ext cx="3056927" cy="3211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lang="es-ES" sz="2400" dirty="0" err="1"/>
              <a:t>Plumber</a:t>
            </a:r>
            <a:r>
              <a:rPr lang="es-ES" sz="2400" dirty="0"/>
              <a:t> programático</a:t>
            </a:r>
            <a:endParaRPr sz="2400" dirty="0"/>
          </a:p>
        </p:txBody>
      </p:sp>
      <p:sp>
        <p:nvSpPr>
          <p:cNvPr id="246" name="Plumber is exceptionally customizable. In addition to using special comments to create APIs, APIs can be created entirely programatically. This exposes additional features and functionality. Plumber has a convenient “tidy” interface that allows API route"/>
          <p:cNvSpPr txBox="1"/>
          <p:nvPr/>
        </p:nvSpPr>
        <p:spPr>
          <a:xfrm>
            <a:off x="302469" y="952009"/>
            <a:ext cx="4365285" cy="6449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defTabSz="531622">
              <a:lnSpc>
                <a:spcPct val="90000"/>
              </a:lnSpc>
              <a:spcBef>
                <a:spcPts val="500"/>
              </a:spcBef>
              <a:defRPr sz="1092" b="0">
                <a:solidFill>
                  <a:srgbClr val="000000"/>
                </a:solidFill>
              </a:defRPr>
            </a:pPr>
            <a:r>
              <a:rPr lang="es-ES" sz="800" dirty="0" err="1"/>
              <a:t>Plumber</a:t>
            </a:r>
            <a:r>
              <a:rPr lang="es-ES" sz="800" dirty="0"/>
              <a:t> es excepcionalmente personalizable. Además de usar comentarios especiales para crear API, las API se pueden crear de forma totalmente programática.</a:t>
            </a:r>
            <a:r>
              <a:rPr sz="800" dirty="0"/>
              <a:t> </a:t>
            </a:r>
            <a:r>
              <a:rPr lang="es-ES" sz="800" dirty="0"/>
              <a:t>Esto expone características y funcionalidades adicionales.</a:t>
            </a:r>
            <a:r>
              <a:rPr sz="800" dirty="0"/>
              <a:t> </a:t>
            </a:r>
            <a:r>
              <a:rPr lang="es-ES" sz="800" dirty="0" err="1"/>
              <a:t>Plumber</a:t>
            </a:r>
            <a:r>
              <a:rPr lang="es-ES" sz="800" dirty="0"/>
              <a:t> tiene una interfaz conveniente y "ordenada" que permite que los enrutadores API se construyan pieza por pieza.</a:t>
            </a:r>
            <a:r>
              <a:rPr sz="800" dirty="0"/>
              <a:t> </a:t>
            </a:r>
            <a:r>
              <a:rPr lang="es-ES" sz="800" dirty="0"/>
              <a:t>El siguiente es un ejemplo parte de archivo </a:t>
            </a:r>
            <a:r>
              <a:rPr sz="800" dirty="0" err="1">
                <a:latin typeface="Courier"/>
                <a:ea typeface="Courier"/>
                <a:cs typeface="Courier"/>
                <a:sym typeface="Courier"/>
              </a:rPr>
              <a:t>plumber.R</a:t>
            </a:r>
            <a:r>
              <a:rPr sz="800" dirty="0"/>
              <a:t> </a:t>
            </a:r>
            <a:r>
              <a:rPr lang="es-ES" sz="800" dirty="0"/>
              <a:t>estándar</a:t>
            </a:r>
            <a:r>
              <a:rPr sz="800" dirty="0"/>
              <a:t>.</a:t>
            </a:r>
          </a:p>
        </p:txBody>
      </p:sp>
      <p:sp>
        <p:nvSpPr>
          <p:cNvPr id="247" name="Function that receives and modifies the existing  specification"/>
          <p:cNvSpPr/>
          <p:nvPr/>
        </p:nvSpPr>
        <p:spPr>
          <a:xfrm>
            <a:off x="3125442" y="7507980"/>
            <a:ext cx="1638698" cy="878081"/>
          </a:xfrm>
          <a:custGeom>
            <a:avLst/>
            <a:gdLst/>
            <a:ahLst/>
            <a:cxnLst>
              <a:cxn ang="0">
                <a:pos x="wd2" y="hd2"/>
              </a:cxn>
              <a:cxn ang="5400000">
                <a:pos x="wd2" y="hd2"/>
              </a:cxn>
              <a:cxn ang="10800000">
                <a:pos x="wd2" y="hd2"/>
              </a:cxn>
              <a:cxn ang="16200000">
                <a:pos x="wd2" y="hd2"/>
              </a:cxn>
            </a:cxnLst>
            <a:rect l="0" t="0" r="r" b="b"/>
            <a:pathLst>
              <a:path w="21600" h="21600" extrusionOk="0">
                <a:moveTo>
                  <a:pt x="2291" y="0"/>
                </a:moveTo>
                <a:cubicBezTo>
                  <a:pt x="1749" y="0"/>
                  <a:pt x="1308" y="1021"/>
                  <a:pt x="1308" y="2275"/>
                </a:cubicBezTo>
                <a:lnTo>
                  <a:pt x="1308" y="12089"/>
                </a:lnTo>
                <a:cubicBezTo>
                  <a:pt x="1308" y="13342"/>
                  <a:pt x="1749" y="14364"/>
                  <a:pt x="2291" y="14364"/>
                </a:cubicBezTo>
                <a:lnTo>
                  <a:pt x="4708" y="14364"/>
                </a:lnTo>
                <a:lnTo>
                  <a:pt x="0" y="21600"/>
                </a:lnTo>
                <a:lnTo>
                  <a:pt x="7193" y="14364"/>
                </a:lnTo>
                <a:lnTo>
                  <a:pt x="20622" y="14364"/>
                </a:lnTo>
                <a:cubicBezTo>
                  <a:pt x="21164" y="14364"/>
                  <a:pt x="21600" y="13342"/>
                  <a:pt x="21600" y="12089"/>
                </a:cubicBezTo>
                <a:lnTo>
                  <a:pt x="21600" y="2275"/>
                </a:lnTo>
                <a:cubicBezTo>
                  <a:pt x="21600" y="1021"/>
                  <a:pt x="21164" y="0"/>
                  <a:pt x="20622" y="0"/>
                </a:cubicBezTo>
                <a:lnTo>
                  <a:pt x="2291"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48" name="pasted-image.tiff" descr="pasted-image.tiff"/>
          <p:cNvPicPr>
            <a:picLocks noChangeAspect="1"/>
          </p:cNvPicPr>
          <p:nvPr/>
        </p:nvPicPr>
        <p:blipFill>
          <a:blip r:embed="rId4"/>
          <a:stretch>
            <a:fillRect/>
          </a:stretch>
        </p:blipFill>
        <p:spPr>
          <a:xfrm>
            <a:off x="11684220" y="8947354"/>
            <a:ext cx="1832804" cy="860710"/>
          </a:xfrm>
          <a:prstGeom prst="rect">
            <a:avLst/>
          </a:prstGeom>
          <a:ln w="12700">
            <a:miter lim="400000"/>
          </a:ln>
        </p:spPr>
      </p:pic>
      <p:sp>
        <p:nvSpPr>
          <p:cNvPr id="249" name="ASYNC PLUMBER"/>
          <p:cNvSpPr txBox="1"/>
          <p:nvPr/>
        </p:nvSpPr>
        <p:spPr>
          <a:xfrm>
            <a:off x="9430821" y="733546"/>
            <a:ext cx="1769715"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sz="1100" dirty="0"/>
              <a:t>PLUMBER ASINCRÓNICO</a:t>
            </a:r>
            <a:endParaRPr sz="1100" dirty="0"/>
          </a:p>
        </p:txBody>
      </p:sp>
      <p:sp>
        <p:nvSpPr>
          <p:cNvPr id="250" name="Plumber supports asynchronous execution via the future R package. This pattern allows Plumber to concurrently process multiple requests."/>
          <p:cNvSpPr txBox="1"/>
          <p:nvPr/>
        </p:nvSpPr>
        <p:spPr>
          <a:xfrm>
            <a:off x="9438200" y="973200"/>
            <a:ext cx="2924094" cy="908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100" dirty="0" err="1"/>
              <a:t>Plumber</a:t>
            </a:r>
            <a:r>
              <a:rPr lang="es-ES" sz="1100" dirty="0"/>
              <a:t> admite la ejecución asincrónica a través del paquete de R future. Este patrón permite a </a:t>
            </a:r>
            <a:r>
              <a:rPr lang="es-ES" sz="1100" dirty="0" err="1"/>
              <a:t>Plumber</a:t>
            </a:r>
            <a:r>
              <a:rPr lang="es-ES" sz="1100" dirty="0"/>
              <a:t> procesar simultáneamente varias solicitudes.</a:t>
            </a:r>
            <a:endParaRPr sz="1100" dirty="0"/>
          </a:p>
        </p:txBody>
      </p:sp>
      <p:sp>
        <p:nvSpPr>
          <p:cNvPr id="251" name="library(plumber)…"/>
          <p:cNvSpPr txBox="1"/>
          <p:nvPr/>
        </p:nvSpPr>
        <p:spPr>
          <a:xfrm>
            <a:off x="9591552" y="1711404"/>
            <a:ext cx="3214689" cy="1339079"/>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future::</a:t>
            </a:r>
            <a:r>
              <a:rPr>
                <a:solidFill>
                  <a:srgbClr val="021994"/>
                </a:solidFill>
              </a:rPr>
              <a:t>plan</a:t>
            </a:r>
            <a:r>
              <a:rPr>
                <a:solidFill>
                  <a:srgbClr val="000000"/>
                </a:solidFill>
              </a:rPr>
              <a:t>(</a:t>
            </a:r>
            <a:r>
              <a:t>"multisession"</a:t>
            </a:r>
            <a:r>
              <a:rPr>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endParaRPr>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@get /slow</a:t>
            </a:r>
            <a:endParaRPr i="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t>function</a:t>
            </a:r>
            <a:r>
              <a:rPr b="0"/>
              <a:t>() {</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promises::</a:t>
            </a:r>
            <a:r>
              <a:t>future_promise</a:t>
            </a:r>
            <a:r>
              <a:rPr>
                <a:solidFill>
                  <a:srgbClr val="000000"/>
                </a:solidFill>
              </a:rPr>
              <a:t>({</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a:t>
            </a:r>
            <a:r>
              <a:t>slow_calc</a:t>
            </a:r>
            <a:r>
              <a:rPr>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t>  })</a:t>
            </a:r>
          </a:p>
          <a:p>
            <a:pPr defTabSz="457200">
              <a:spcBef>
                <a:spcPts val="0"/>
              </a:spcBef>
              <a:defRPr sz="1000" b="0">
                <a:solidFill>
                  <a:srgbClr val="000000"/>
                </a:solidFill>
                <a:latin typeface="Courier New"/>
                <a:ea typeface="Courier New"/>
                <a:cs typeface="Courier New"/>
                <a:sym typeface="Courier New"/>
              </a:defRPr>
            </a:pPr>
            <a:r>
              <a:t>}</a:t>
            </a:r>
          </a:p>
        </p:txBody>
      </p:sp>
      <p:sp>
        <p:nvSpPr>
          <p:cNvPr id="252" name="Slow calculation"/>
          <p:cNvSpPr/>
          <p:nvPr/>
        </p:nvSpPr>
        <p:spPr>
          <a:xfrm>
            <a:off x="10772412" y="2576171"/>
            <a:ext cx="2469357" cy="357189"/>
          </a:xfrm>
          <a:custGeom>
            <a:avLst/>
            <a:gdLst/>
            <a:ahLst/>
            <a:cxnLst>
              <a:cxn ang="0">
                <a:pos x="wd2" y="hd2"/>
              </a:cxn>
              <a:cxn ang="5400000">
                <a:pos x="wd2" y="hd2"/>
              </a:cxn>
              <a:cxn ang="10800000">
                <a:pos x="wd2" y="hd2"/>
              </a:cxn>
              <a:cxn ang="16200000">
                <a:pos x="wd2" y="hd2"/>
              </a:cxn>
            </a:cxnLst>
            <a:rect l="0" t="0" r="r" b="b"/>
            <a:pathLst>
              <a:path w="21600" h="21600" extrusionOk="0">
                <a:moveTo>
                  <a:pt x="12182" y="0"/>
                </a:moveTo>
                <a:cubicBezTo>
                  <a:pt x="11822" y="0"/>
                  <a:pt x="11529" y="2026"/>
                  <a:pt x="11529" y="4512"/>
                </a:cubicBezTo>
                <a:lnTo>
                  <a:pt x="11529" y="6216"/>
                </a:lnTo>
                <a:lnTo>
                  <a:pt x="0" y="4488"/>
                </a:lnTo>
                <a:lnTo>
                  <a:pt x="11529" y="11544"/>
                </a:lnTo>
                <a:lnTo>
                  <a:pt x="11529" y="17088"/>
                </a:lnTo>
                <a:cubicBezTo>
                  <a:pt x="11529" y="19574"/>
                  <a:pt x="11822" y="21600"/>
                  <a:pt x="12182" y="21600"/>
                </a:cubicBezTo>
                <a:lnTo>
                  <a:pt x="20951" y="21600"/>
                </a:lnTo>
                <a:cubicBezTo>
                  <a:pt x="21310" y="21600"/>
                  <a:pt x="21600" y="19574"/>
                  <a:pt x="21600" y="17088"/>
                </a:cubicBezTo>
                <a:lnTo>
                  <a:pt x="21600" y="4512"/>
                </a:lnTo>
                <a:cubicBezTo>
                  <a:pt x="21600" y="2026"/>
                  <a:pt x="21310" y="0"/>
                  <a:pt x="20951" y="0"/>
                </a:cubicBezTo>
                <a:lnTo>
                  <a:pt x="12182"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3" name="Set the execution plan"/>
          <p:cNvSpPr/>
          <p:nvPr/>
        </p:nvSpPr>
        <p:spPr>
          <a:xfrm>
            <a:off x="11836677" y="1946874"/>
            <a:ext cx="1858170" cy="357188"/>
          </a:xfrm>
          <a:custGeom>
            <a:avLst/>
            <a:gdLst/>
            <a:ahLst/>
            <a:cxnLst>
              <a:cxn ang="0">
                <a:pos x="wd2" y="hd2"/>
              </a:cxn>
              <a:cxn ang="5400000">
                <a:pos x="wd2" y="hd2"/>
              </a:cxn>
              <a:cxn ang="10800000">
                <a:pos x="wd2" y="hd2"/>
              </a:cxn>
              <a:cxn ang="16200000">
                <a:pos x="wd2" y="hd2"/>
              </a:cxn>
            </a:cxnLst>
            <a:rect l="0" t="0" r="r" b="b"/>
            <a:pathLst>
              <a:path w="21600" h="21600" extrusionOk="0">
                <a:moveTo>
                  <a:pt x="9084" y="0"/>
                </a:moveTo>
                <a:cubicBezTo>
                  <a:pt x="8607" y="0"/>
                  <a:pt x="8219" y="2013"/>
                  <a:pt x="8216" y="4488"/>
                </a:cubicBezTo>
                <a:lnTo>
                  <a:pt x="0" y="2616"/>
                </a:lnTo>
                <a:lnTo>
                  <a:pt x="8216" y="9816"/>
                </a:lnTo>
                <a:lnTo>
                  <a:pt x="8216" y="17088"/>
                </a:lnTo>
                <a:cubicBezTo>
                  <a:pt x="8216" y="19574"/>
                  <a:pt x="8606" y="21600"/>
                  <a:pt x="9084" y="21600"/>
                </a:cubicBezTo>
                <a:lnTo>
                  <a:pt x="20737" y="21600"/>
                </a:lnTo>
                <a:cubicBezTo>
                  <a:pt x="21215" y="21600"/>
                  <a:pt x="21600" y="19574"/>
                  <a:pt x="21600" y="17088"/>
                </a:cubicBezTo>
                <a:lnTo>
                  <a:pt x="21600" y="4512"/>
                </a:lnTo>
                <a:cubicBezTo>
                  <a:pt x="21600" y="2026"/>
                  <a:pt x="21215" y="0"/>
                  <a:pt x="20737" y="0"/>
                </a:cubicBezTo>
                <a:lnTo>
                  <a:pt x="9084"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4" name="MOUNTING ROUTERS"/>
          <p:cNvSpPr txBox="1"/>
          <p:nvPr/>
        </p:nvSpPr>
        <p:spPr>
          <a:xfrm>
            <a:off x="9554646" y="3168651"/>
            <a:ext cx="2085507"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sz="1100" dirty="0"/>
              <a:t>MONTAJE DE ENRUTADORES</a:t>
            </a:r>
            <a:endParaRPr sz="1100" dirty="0"/>
          </a:p>
        </p:txBody>
      </p:sp>
      <p:sp>
        <p:nvSpPr>
          <p:cNvPr id="255" name="Plumber routers can be combined by mounting routers into other routers. This can be beneficial when building routers that involve several different endpoints and you want to break each component out into a separate router. These separate routers can even"/>
          <p:cNvSpPr txBox="1"/>
          <p:nvPr/>
        </p:nvSpPr>
        <p:spPr>
          <a:xfrm>
            <a:off x="9603154" y="3399463"/>
            <a:ext cx="4028193" cy="11417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000" dirty="0"/>
              <a:t>Los enrutadores de </a:t>
            </a:r>
            <a:r>
              <a:rPr lang="es-ES" sz="1000" dirty="0" err="1"/>
              <a:t>plumber</a:t>
            </a:r>
            <a:r>
              <a:rPr lang="es-ES" sz="1000" dirty="0"/>
              <a:t> se pueden combinar montando enrutadores en otros enrutadores. Esto puede ser beneficioso cuando se crean enrutadores que involucran varios puntos de conexión diferentes y desea dividir cada componente en un enrutador separado. Estos enrutadores separados pueden incluso ser archivos separados cargados usando</a:t>
            </a:r>
            <a:r>
              <a:rPr sz="1000" dirty="0"/>
              <a:t> </a:t>
            </a:r>
            <a:r>
              <a:rPr sz="1000" dirty="0">
                <a:latin typeface="Courier"/>
                <a:ea typeface="Courier"/>
                <a:cs typeface="Courier"/>
                <a:sym typeface="Courier"/>
              </a:rPr>
              <a:t>plumb()</a:t>
            </a:r>
            <a:r>
              <a:rPr sz="1000" dirty="0"/>
              <a:t>.</a:t>
            </a:r>
          </a:p>
        </p:txBody>
      </p:sp>
      <p:sp>
        <p:nvSpPr>
          <p:cNvPr id="256" name="library(plumber)…"/>
          <p:cNvSpPr txBox="1"/>
          <p:nvPr/>
        </p:nvSpPr>
        <p:spPr>
          <a:xfrm>
            <a:off x="9585327" y="4293674"/>
            <a:ext cx="3553785" cy="1524099"/>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a:solidFill>
                  <a:srgbClr val="000000"/>
                </a:solidFill>
                <a:latin typeface="Courier New"/>
                <a:ea typeface="Courier New"/>
                <a:cs typeface="Courier New"/>
                <a:sym typeface="Courier New"/>
              </a:defRPr>
            </a:pPr>
            <a:r>
              <a:rPr dirty="0"/>
              <a:t>route &lt;- </a:t>
            </a:r>
            <a:r>
              <a:rPr dirty="0">
                <a:solidFill>
                  <a:srgbClr val="021994"/>
                </a:solidFill>
              </a:rPr>
              <a:t>pr</a:t>
            </a:r>
            <a:r>
              <a:rPr dirty="0"/>
              <a:t>() </a:t>
            </a:r>
            <a:r>
              <a:rPr lang="en-US" dirty="0"/>
              <a:t>|&gt;</a:t>
            </a:r>
            <a:endParaRPr dirty="0"/>
          </a:p>
          <a:p>
            <a:pPr defTabSz="457200">
              <a:spcBef>
                <a:spcPts val="0"/>
              </a:spcBef>
              <a:defRPr sz="1000" b="0">
                <a:solidFill>
                  <a:srgbClr val="000000"/>
                </a:solidFill>
                <a:latin typeface="Courier New"/>
                <a:ea typeface="Courier New"/>
                <a:cs typeface="Courier New"/>
                <a:sym typeface="Courier New"/>
              </a:defRPr>
            </a:pPr>
            <a:r>
              <a:rPr dirty="0"/>
              <a:t>  </a:t>
            </a:r>
            <a:r>
              <a:rPr dirty="0" err="1">
                <a:solidFill>
                  <a:srgbClr val="021994"/>
                </a:solidFill>
              </a:rPr>
              <a:t>pr_get</a:t>
            </a:r>
            <a:r>
              <a:rPr dirty="0"/>
              <a:t>(</a:t>
            </a:r>
            <a:r>
              <a:rPr dirty="0">
                <a:solidFill>
                  <a:srgbClr val="CD1D00"/>
                </a:solidFill>
              </a:rPr>
              <a:t>"/foo"</a:t>
            </a:r>
            <a:r>
              <a:rPr dirty="0"/>
              <a:t>, </a:t>
            </a:r>
            <a:r>
              <a:rPr b="1" dirty="0"/>
              <a:t>function</a:t>
            </a:r>
            <a:r>
              <a:rPr dirty="0"/>
              <a:t>() </a:t>
            </a:r>
            <a:r>
              <a:rPr dirty="0">
                <a:solidFill>
                  <a:srgbClr val="CD1D00"/>
                </a:solidFill>
              </a:rPr>
              <a:t>"foo"</a:t>
            </a:r>
            <a:r>
              <a:rPr dirty="0"/>
              <a:t>)</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i="1">
                <a:solidFill>
                  <a:srgbClr val="959395"/>
                </a:solidFill>
                <a:latin typeface="Courier New"/>
                <a:ea typeface="Courier New"/>
                <a:cs typeface="Courier New"/>
                <a:sym typeface="Courier New"/>
              </a:defRPr>
            </a:pPr>
            <a:r>
              <a:rPr dirty="0"/>
              <a:t>#* @plumber</a:t>
            </a:r>
            <a:endParaRPr i="0" dirty="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rPr dirty="0"/>
              <a:t>function</a:t>
            </a:r>
            <a:r>
              <a:rPr b="0" dirty="0"/>
              <a:t>(pr) {</a:t>
            </a:r>
          </a:p>
          <a:p>
            <a:pPr defTabSz="457200">
              <a:spcBef>
                <a:spcPts val="0"/>
              </a:spcBef>
              <a:defRPr sz="1000" b="0">
                <a:solidFill>
                  <a:srgbClr val="000000"/>
                </a:solidFill>
                <a:latin typeface="Courier New"/>
                <a:ea typeface="Courier New"/>
                <a:cs typeface="Courier New"/>
                <a:sym typeface="Courier New"/>
              </a:defRPr>
            </a:pPr>
            <a:r>
              <a:rPr dirty="0"/>
              <a:t>  pr </a:t>
            </a:r>
            <a:r>
              <a:rPr lang="en-US" dirty="0"/>
              <a:t>|&gt;</a:t>
            </a:r>
            <a:endParaRPr dirty="0"/>
          </a:p>
          <a:p>
            <a:pPr defTabSz="457200">
              <a:spcBef>
                <a:spcPts val="0"/>
              </a:spcBef>
              <a:defRPr sz="1000" b="0">
                <a:solidFill>
                  <a:srgbClr val="000000"/>
                </a:solidFill>
                <a:latin typeface="Courier New"/>
                <a:ea typeface="Courier New"/>
                <a:cs typeface="Courier New"/>
                <a:sym typeface="Courier New"/>
              </a:defRPr>
            </a:pPr>
            <a:r>
              <a:rPr dirty="0"/>
              <a:t>    </a:t>
            </a:r>
            <a:r>
              <a:rPr dirty="0" err="1">
                <a:solidFill>
                  <a:srgbClr val="021994"/>
                </a:solidFill>
              </a:rPr>
              <a:t>pr_mount</a:t>
            </a:r>
            <a:r>
              <a:rPr dirty="0"/>
              <a:t>(</a:t>
            </a:r>
            <a:r>
              <a:rPr dirty="0">
                <a:solidFill>
                  <a:srgbClr val="CD1D00"/>
                </a:solidFill>
              </a:rPr>
              <a:t>"/bar"</a:t>
            </a:r>
            <a:r>
              <a:rPr dirty="0"/>
              <a:t>, route)</a:t>
            </a:r>
          </a:p>
          <a:p>
            <a:pPr defTabSz="457200">
              <a:spcBef>
                <a:spcPts val="0"/>
              </a:spcBef>
              <a:defRPr sz="1000" b="0">
                <a:solidFill>
                  <a:srgbClr val="000000"/>
                </a:solidFill>
                <a:latin typeface="Courier New"/>
                <a:ea typeface="Courier New"/>
                <a:cs typeface="Courier New"/>
                <a:sym typeface="Courier New"/>
              </a:defRPr>
            </a:pPr>
            <a:r>
              <a:rPr dirty="0"/>
              <a:t>}</a:t>
            </a:r>
          </a:p>
        </p:txBody>
      </p:sp>
      <p:sp>
        <p:nvSpPr>
          <p:cNvPr id="257" name="Mount one router into another"/>
          <p:cNvSpPr/>
          <p:nvPr/>
        </p:nvSpPr>
        <p:spPr>
          <a:xfrm>
            <a:off x="11417974" y="5055723"/>
            <a:ext cx="2213373" cy="427832"/>
          </a:xfrm>
          <a:custGeom>
            <a:avLst/>
            <a:gdLst/>
            <a:ahLst/>
            <a:cxnLst>
              <a:cxn ang="0">
                <a:pos x="wd2" y="hd2"/>
              </a:cxn>
              <a:cxn ang="5400000">
                <a:pos x="wd2" y="hd2"/>
              </a:cxn>
              <a:cxn ang="10800000">
                <a:pos x="wd2" y="hd2"/>
              </a:cxn>
              <a:cxn ang="16200000">
                <a:pos x="wd2" y="hd2"/>
              </a:cxn>
            </a:cxnLst>
            <a:rect l="0" t="0" r="r" b="b"/>
            <a:pathLst>
              <a:path w="21600" h="21600" extrusionOk="0">
                <a:moveTo>
                  <a:pt x="11092" y="0"/>
                </a:moveTo>
                <a:cubicBezTo>
                  <a:pt x="10691" y="0"/>
                  <a:pt x="10364" y="1691"/>
                  <a:pt x="10364" y="3767"/>
                </a:cubicBezTo>
                <a:lnTo>
                  <a:pt x="10364" y="11181"/>
                </a:lnTo>
                <a:lnTo>
                  <a:pt x="0" y="21600"/>
                </a:lnTo>
                <a:lnTo>
                  <a:pt x="10419" y="15629"/>
                </a:lnTo>
                <a:cubicBezTo>
                  <a:pt x="10524" y="17027"/>
                  <a:pt x="10785" y="18033"/>
                  <a:pt x="11092" y="18033"/>
                </a:cubicBezTo>
                <a:lnTo>
                  <a:pt x="20876" y="18033"/>
                </a:lnTo>
                <a:cubicBezTo>
                  <a:pt x="21277" y="18033"/>
                  <a:pt x="21600" y="16342"/>
                  <a:pt x="21600" y="14266"/>
                </a:cubicBezTo>
                <a:lnTo>
                  <a:pt x="21600" y="3767"/>
                </a:lnTo>
                <a:cubicBezTo>
                  <a:pt x="21600" y="1691"/>
                  <a:pt x="21277" y="0"/>
                  <a:pt x="20876" y="0"/>
                </a:cubicBezTo>
                <a:lnTo>
                  <a:pt x="11092"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8" name="Create an initial router"/>
          <p:cNvSpPr/>
          <p:nvPr/>
        </p:nvSpPr>
        <p:spPr>
          <a:xfrm>
            <a:off x="10972451" y="4209534"/>
            <a:ext cx="2426494" cy="556023"/>
          </a:xfrm>
          <a:custGeom>
            <a:avLst/>
            <a:gdLst/>
            <a:ahLst/>
            <a:cxnLst>
              <a:cxn ang="0">
                <a:pos x="wd2" y="hd2"/>
              </a:cxn>
              <a:cxn ang="5400000">
                <a:pos x="wd2" y="hd2"/>
              </a:cxn>
              <a:cxn ang="10800000">
                <a:pos x="wd2" y="hd2"/>
              </a:cxn>
              <a:cxn ang="16200000">
                <a:pos x="wd2" y="hd2"/>
              </a:cxn>
            </a:cxnLst>
            <a:rect l="0" t="0" r="r" b="b"/>
            <a:pathLst>
              <a:path w="21600" h="21600" extrusionOk="0">
                <a:moveTo>
                  <a:pt x="12015" y="0"/>
                </a:moveTo>
                <a:cubicBezTo>
                  <a:pt x="11649" y="0"/>
                  <a:pt x="11351" y="1301"/>
                  <a:pt x="11351" y="2899"/>
                </a:cubicBezTo>
                <a:lnTo>
                  <a:pt x="11351" y="9744"/>
                </a:lnTo>
                <a:lnTo>
                  <a:pt x="0" y="21600"/>
                </a:lnTo>
                <a:lnTo>
                  <a:pt x="11560" y="13074"/>
                </a:lnTo>
                <a:cubicBezTo>
                  <a:pt x="11678" y="13566"/>
                  <a:pt x="11839" y="13876"/>
                  <a:pt x="12015" y="13876"/>
                </a:cubicBezTo>
                <a:lnTo>
                  <a:pt x="20939" y="13876"/>
                </a:lnTo>
                <a:cubicBezTo>
                  <a:pt x="21305" y="13876"/>
                  <a:pt x="21600" y="12575"/>
                  <a:pt x="21600" y="10977"/>
                </a:cubicBezTo>
                <a:lnTo>
                  <a:pt x="21600" y="2899"/>
                </a:lnTo>
                <a:cubicBezTo>
                  <a:pt x="21600" y="1301"/>
                  <a:pt x="21305" y="0"/>
                  <a:pt x="20939" y="0"/>
                </a:cubicBezTo>
                <a:lnTo>
                  <a:pt x="12015"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9" name="RUNNING EXAMPLES"/>
          <p:cNvSpPr txBox="1"/>
          <p:nvPr/>
        </p:nvSpPr>
        <p:spPr>
          <a:xfrm>
            <a:off x="9540752" y="6051188"/>
            <a:ext cx="1894749" cy="194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2700" tIns="12700" rIns="12700" bIns="12700" anchor="ctr">
            <a:spAutoFit/>
          </a:bodyPr>
          <a:lstStyle/>
          <a:p>
            <a:pPr lvl="1" indent="0"/>
            <a:r>
              <a:rPr lang="es-ES" sz="1100"/>
              <a:t>EJEMPLOS DE EJECUCIÓN</a:t>
            </a:r>
            <a:endParaRPr sz="1100" dirty="0"/>
          </a:p>
        </p:txBody>
      </p:sp>
      <p:sp>
        <p:nvSpPr>
          <p:cNvPr id="260" name="Some packages, like the Plumber package itself, may include example Plumber APIs. Available APIs can be viewed using available_apis(). These example APIs can be run with plumb_api() combined with pr_run()."/>
          <p:cNvSpPr txBox="1"/>
          <p:nvPr/>
        </p:nvSpPr>
        <p:spPr>
          <a:xfrm>
            <a:off x="9564380" y="6289739"/>
            <a:ext cx="4152811" cy="11417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100" dirty="0"/>
              <a:t>Algunos paquetes, como el propio paquete </a:t>
            </a:r>
            <a:r>
              <a:rPr lang="es-ES" sz="1100" dirty="0" err="1"/>
              <a:t>Plumber</a:t>
            </a:r>
            <a:r>
              <a:rPr lang="es-ES" sz="1100" dirty="0"/>
              <a:t>, pueden incluir ejemplos de API de </a:t>
            </a:r>
            <a:r>
              <a:rPr lang="es-ES" sz="1100" dirty="0" err="1"/>
              <a:t>Plumber</a:t>
            </a:r>
            <a:r>
              <a:rPr lang="es-ES" sz="1100" dirty="0"/>
              <a:t>. Las API disponibles se pueden ver mediante</a:t>
            </a:r>
            <a:r>
              <a:rPr sz="1100" dirty="0"/>
              <a:t> </a:t>
            </a:r>
            <a:r>
              <a:rPr sz="1100" dirty="0" err="1">
                <a:latin typeface="Courier"/>
                <a:ea typeface="Courier"/>
                <a:cs typeface="Courier"/>
                <a:sym typeface="Courier"/>
              </a:rPr>
              <a:t>available_apis</a:t>
            </a:r>
            <a:r>
              <a:rPr sz="1100" dirty="0">
                <a:latin typeface="Courier"/>
                <a:ea typeface="Courier"/>
                <a:cs typeface="Courier"/>
                <a:sym typeface="Courier"/>
              </a:rPr>
              <a:t>()</a:t>
            </a:r>
            <a:r>
              <a:rPr sz="1100" dirty="0"/>
              <a:t>. </a:t>
            </a:r>
            <a:r>
              <a:rPr lang="es-ES" sz="1100" dirty="0"/>
              <a:t>Estas API de ejemplo se pueden ejecutar con</a:t>
            </a:r>
            <a:r>
              <a:rPr sz="1100" dirty="0"/>
              <a:t> </a:t>
            </a:r>
            <a:r>
              <a:rPr sz="1100" dirty="0" err="1">
                <a:latin typeface="Courier"/>
                <a:ea typeface="Courier"/>
                <a:cs typeface="Courier"/>
                <a:sym typeface="Courier"/>
              </a:rPr>
              <a:t>plumb_api</a:t>
            </a:r>
            <a:r>
              <a:rPr sz="1100" dirty="0">
                <a:latin typeface="Courier"/>
                <a:ea typeface="Courier"/>
                <a:cs typeface="Courier"/>
                <a:sym typeface="Courier"/>
              </a:rPr>
              <a:t>()</a:t>
            </a:r>
            <a:r>
              <a:rPr sz="1100" dirty="0"/>
              <a:t> </a:t>
            </a:r>
            <a:r>
              <a:rPr lang="es-ES" sz="1100" dirty="0"/>
              <a:t>combinado con</a:t>
            </a:r>
            <a:r>
              <a:rPr sz="1100" dirty="0"/>
              <a:t> </a:t>
            </a:r>
            <a:r>
              <a:rPr sz="1100" dirty="0" err="1">
                <a:latin typeface="Courier"/>
                <a:ea typeface="Courier"/>
                <a:cs typeface="Courier"/>
                <a:sym typeface="Courier"/>
              </a:rPr>
              <a:t>pr_run</a:t>
            </a:r>
            <a:r>
              <a:rPr sz="1100" dirty="0">
                <a:latin typeface="Courier"/>
                <a:ea typeface="Courier"/>
                <a:cs typeface="Courier"/>
                <a:sym typeface="Courier"/>
              </a:rPr>
              <a:t>()</a:t>
            </a:r>
            <a:r>
              <a:rPr sz="1100" dirty="0"/>
              <a:t>.</a:t>
            </a:r>
          </a:p>
        </p:txBody>
      </p:sp>
      <p:sp>
        <p:nvSpPr>
          <p:cNvPr id="261" name="library(plumber)…"/>
          <p:cNvSpPr txBox="1"/>
          <p:nvPr/>
        </p:nvSpPr>
        <p:spPr>
          <a:xfrm>
            <a:off x="9624483" y="7200664"/>
            <a:ext cx="3553786" cy="1015545"/>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a:solidFill>
                  <a:srgbClr val="000000"/>
                </a:solidFill>
                <a:latin typeface="Courier New"/>
                <a:ea typeface="Courier New"/>
                <a:cs typeface="Courier New"/>
                <a:sym typeface="Courier New"/>
              </a:defRPr>
            </a:pPr>
            <a:r>
              <a:rPr dirty="0" err="1">
                <a:solidFill>
                  <a:srgbClr val="021994"/>
                </a:solidFill>
              </a:rPr>
              <a:t>plumb_api</a:t>
            </a:r>
            <a:r>
              <a:rPr dirty="0"/>
              <a:t>(package = </a:t>
            </a:r>
            <a:r>
              <a:rPr dirty="0">
                <a:solidFill>
                  <a:srgbClr val="CD1D00"/>
                </a:solidFill>
              </a:rPr>
              <a:t>"plumber"</a:t>
            </a:r>
            <a:r>
              <a:rPr dirty="0"/>
              <a:t>,</a:t>
            </a:r>
          </a:p>
          <a:p>
            <a:pPr defTabSz="457200">
              <a:spcBef>
                <a:spcPts val="0"/>
              </a:spcBef>
              <a:defRPr sz="1000" b="0">
                <a:solidFill>
                  <a:srgbClr val="000000"/>
                </a:solidFill>
                <a:latin typeface="Courier New"/>
                <a:ea typeface="Courier New"/>
                <a:cs typeface="Courier New"/>
                <a:sym typeface="Courier New"/>
              </a:defRPr>
            </a:pPr>
            <a:r>
              <a:rPr dirty="0"/>
              <a:t>          name = </a:t>
            </a:r>
            <a:r>
              <a:rPr dirty="0">
                <a:solidFill>
                  <a:srgbClr val="CD1D00"/>
                </a:solidFill>
              </a:rPr>
              <a:t>"01-append"</a:t>
            </a:r>
            <a:r>
              <a:rPr dirty="0"/>
              <a:t>,</a:t>
            </a:r>
          </a:p>
          <a:p>
            <a:pPr defTabSz="457200">
              <a:spcBef>
                <a:spcPts val="0"/>
              </a:spcBef>
              <a:defRPr sz="1000" b="0">
                <a:solidFill>
                  <a:srgbClr val="000000"/>
                </a:solidFill>
                <a:latin typeface="Courier New"/>
                <a:ea typeface="Courier New"/>
                <a:cs typeface="Courier New"/>
                <a:sym typeface="Courier New"/>
              </a:defRPr>
            </a:pPr>
            <a:r>
              <a:rPr dirty="0"/>
              <a:t>          edit = </a:t>
            </a:r>
            <a:r>
              <a:rPr dirty="0">
                <a:solidFill>
                  <a:srgbClr val="006DBC"/>
                </a:solidFill>
              </a:rPr>
              <a:t>TRUE</a:t>
            </a:r>
            <a:r>
              <a:rPr dirty="0"/>
              <a:t>) </a:t>
            </a:r>
            <a:r>
              <a:rPr lang="en-US" dirty="0"/>
              <a:t>|&gt;</a:t>
            </a:r>
            <a:endParaRPr dirty="0"/>
          </a:p>
          <a:p>
            <a:pPr defTabSz="457200">
              <a:spcBef>
                <a:spcPts val="0"/>
              </a:spcBef>
              <a:defRPr sz="1000" b="0">
                <a:solidFill>
                  <a:srgbClr val="021994"/>
                </a:solidFill>
                <a:latin typeface="Courier New"/>
                <a:ea typeface="Courier New"/>
                <a:cs typeface="Courier New"/>
                <a:sym typeface="Courier New"/>
              </a:defRPr>
            </a:pPr>
            <a:r>
              <a:rPr dirty="0">
                <a:solidFill>
                  <a:srgbClr val="000000"/>
                </a:solidFill>
              </a:rPr>
              <a:t>  </a:t>
            </a:r>
            <a:r>
              <a:rPr dirty="0" err="1"/>
              <a:t>pr_run</a:t>
            </a:r>
            <a:r>
              <a:rPr dirty="0">
                <a:solidFill>
                  <a:srgbClr val="000000"/>
                </a:solidFill>
              </a:rPr>
              <a:t>()</a:t>
            </a:r>
          </a:p>
        </p:txBody>
      </p:sp>
      <p:sp>
        <p:nvSpPr>
          <p:cNvPr id="262" name="Identify the package name and API name"/>
          <p:cNvSpPr/>
          <p:nvPr/>
        </p:nvSpPr>
        <p:spPr>
          <a:xfrm>
            <a:off x="11924979" y="6912523"/>
            <a:ext cx="1820069" cy="722995"/>
          </a:xfrm>
          <a:custGeom>
            <a:avLst/>
            <a:gdLst/>
            <a:ahLst/>
            <a:cxnLst>
              <a:cxn ang="0">
                <a:pos x="wd2" y="hd2"/>
              </a:cxn>
              <a:cxn ang="5400000">
                <a:pos x="wd2" y="hd2"/>
              </a:cxn>
              <a:cxn ang="10800000">
                <a:pos x="wd2" y="hd2"/>
              </a:cxn>
              <a:cxn ang="16200000">
                <a:pos x="wd2" y="hd2"/>
              </a:cxn>
            </a:cxnLst>
            <a:rect l="0" t="0" r="r" b="b"/>
            <a:pathLst>
              <a:path w="21600" h="21600" extrusionOk="0">
                <a:moveTo>
                  <a:pt x="8822" y="0"/>
                </a:moveTo>
                <a:cubicBezTo>
                  <a:pt x="8334" y="0"/>
                  <a:pt x="7936" y="1255"/>
                  <a:pt x="7936" y="2795"/>
                </a:cubicBezTo>
                <a:lnTo>
                  <a:pt x="7936" y="13424"/>
                </a:lnTo>
                <a:lnTo>
                  <a:pt x="0" y="21600"/>
                </a:lnTo>
                <a:lnTo>
                  <a:pt x="7960" y="16798"/>
                </a:lnTo>
                <a:cubicBezTo>
                  <a:pt x="8022" y="18148"/>
                  <a:pt x="8377" y="19207"/>
                  <a:pt x="8822" y="19207"/>
                </a:cubicBezTo>
                <a:lnTo>
                  <a:pt x="20719" y="19207"/>
                </a:lnTo>
                <a:cubicBezTo>
                  <a:pt x="21207" y="19207"/>
                  <a:pt x="21600" y="17952"/>
                  <a:pt x="21600" y="16412"/>
                </a:cubicBezTo>
                <a:lnTo>
                  <a:pt x="21600" y="2795"/>
                </a:lnTo>
                <a:cubicBezTo>
                  <a:pt x="21600" y="1255"/>
                  <a:pt x="21207" y="0"/>
                  <a:pt x="20719" y="0"/>
                </a:cubicBezTo>
                <a:lnTo>
                  <a:pt x="8822"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3" name="Optionally open the file for editing"/>
          <p:cNvSpPr/>
          <p:nvPr/>
        </p:nvSpPr>
        <p:spPr>
          <a:xfrm>
            <a:off x="11181391" y="7846300"/>
            <a:ext cx="2391967" cy="443629"/>
          </a:xfrm>
          <a:custGeom>
            <a:avLst/>
            <a:gdLst/>
            <a:ahLst/>
            <a:cxnLst>
              <a:cxn ang="0">
                <a:pos x="wd2" y="hd2"/>
              </a:cxn>
              <a:cxn ang="5400000">
                <a:pos x="wd2" y="hd2"/>
              </a:cxn>
              <a:cxn ang="10800000">
                <a:pos x="wd2" y="hd2"/>
              </a:cxn>
              <a:cxn ang="16200000">
                <a:pos x="wd2" y="hd2"/>
              </a:cxn>
            </a:cxnLst>
            <a:rect l="0" t="0" r="r" b="b"/>
            <a:pathLst>
              <a:path w="21600" h="21600" extrusionOk="0">
                <a:moveTo>
                  <a:pt x="10537" y="0"/>
                </a:moveTo>
                <a:cubicBezTo>
                  <a:pt x="10165" y="0"/>
                  <a:pt x="9863" y="2026"/>
                  <a:pt x="9863" y="4512"/>
                </a:cubicBezTo>
                <a:lnTo>
                  <a:pt x="9863" y="5160"/>
                </a:lnTo>
                <a:lnTo>
                  <a:pt x="0" y="2760"/>
                </a:lnTo>
                <a:lnTo>
                  <a:pt x="9863" y="10464"/>
                </a:lnTo>
                <a:lnTo>
                  <a:pt x="9863" y="17112"/>
                </a:lnTo>
                <a:cubicBezTo>
                  <a:pt x="9863" y="19598"/>
                  <a:pt x="10165" y="21600"/>
                  <a:pt x="10537" y="21600"/>
                </a:cubicBezTo>
                <a:lnTo>
                  <a:pt x="20926" y="21600"/>
                </a:lnTo>
                <a:cubicBezTo>
                  <a:pt x="21298" y="21600"/>
                  <a:pt x="21600" y="19598"/>
                  <a:pt x="21600" y="17112"/>
                </a:cubicBezTo>
                <a:lnTo>
                  <a:pt x="21600" y="4512"/>
                </a:lnTo>
                <a:cubicBezTo>
                  <a:pt x="21600" y="2026"/>
                  <a:pt x="21298" y="0"/>
                  <a:pt x="20926" y="0"/>
                </a:cubicBezTo>
                <a:lnTo>
                  <a:pt x="10537"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4" name="Run the example API"/>
          <p:cNvSpPr/>
          <p:nvPr/>
        </p:nvSpPr>
        <p:spPr>
          <a:xfrm>
            <a:off x="10481105" y="8086525"/>
            <a:ext cx="1327151" cy="38020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682" y="5930"/>
                </a:lnTo>
                <a:lnTo>
                  <a:pt x="3682" y="5952"/>
                </a:lnTo>
                <a:lnTo>
                  <a:pt x="3682" y="17384"/>
                </a:lnTo>
                <a:cubicBezTo>
                  <a:pt x="3682" y="19720"/>
                  <a:pt x="4227" y="21600"/>
                  <a:pt x="4896" y="21600"/>
                </a:cubicBezTo>
                <a:lnTo>
                  <a:pt x="20386" y="21600"/>
                </a:lnTo>
                <a:cubicBezTo>
                  <a:pt x="21055" y="21600"/>
                  <a:pt x="21600" y="19720"/>
                  <a:pt x="21600" y="17384"/>
                </a:cubicBezTo>
                <a:lnTo>
                  <a:pt x="21600" y="5930"/>
                </a:lnTo>
                <a:cubicBezTo>
                  <a:pt x="21600" y="3594"/>
                  <a:pt x="21055" y="1691"/>
                  <a:pt x="20386" y="1691"/>
                </a:cubicBezTo>
                <a:lnTo>
                  <a:pt x="5865" y="1691"/>
                </a:lnTo>
                <a:lnTo>
                  <a:pt x="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5" name="Return the updated specification"/>
          <p:cNvSpPr/>
          <p:nvPr/>
        </p:nvSpPr>
        <p:spPr>
          <a:xfrm>
            <a:off x="1147152" y="8940601"/>
            <a:ext cx="2565401" cy="4175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8284" y="9240"/>
                </a:lnTo>
                <a:lnTo>
                  <a:pt x="8284" y="17760"/>
                </a:lnTo>
                <a:cubicBezTo>
                  <a:pt x="8284" y="19888"/>
                  <a:pt x="8566" y="21600"/>
                  <a:pt x="8912" y="21600"/>
                </a:cubicBezTo>
                <a:lnTo>
                  <a:pt x="20972" y="21600"/>
                </a:lnTo>
                <a:cubicBezTo>
                  <a:pt x="21318" y="21600"/>
                  <a:pt x="21600" y="19888"/>
                  <a:pt x="21600" y="17760"/>
                </a:cubicBezTo>
                <a:lnTo>
                  <a:pt x="21600" y="7268"/>
                </a:lnTo>
                <a:cubicBezTo>
                  <a:pt x="21600" y="5141"/>
                  <a:pt x="21318" y="3408"/>
                  <a:pt x="20972" y="3408"/>
                </a:cubicBezTo>
                <a:lnTo>
                  <a:pt x="8912" y="3408"/>
                </a:lnTo>
                <a:cubicBezTo>
                  <a:pt x="8724" y="3408"/>
                  <a:pt x="8559" y="3939"/>
                  <a:pt x="8444" y="4743"/>
                </a:cubicBezTo>
                <a:lnTo>
                  <a:pt x="0" y="0"/>
                </a:lnTo>
                <a:close/>
              </a:path>
            </a:pathLst>
          </a:custGeom>
          <a:solidFill>
            <a:srgbClr val="00847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6" name="In the above example, the final route is /bar/foo."/>
          <p:cNvSpPr txBox="1"/>
          <p:nvPr/>
        </p:nvSpPr>
        <p:spPr>
          <a:xfrm>
            <a:off x="9603154" y="5850563"/>
            <a:ext cx="4152812" cy="4872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a:lnSpc>
                <a:spcPct val="90000"/>
              </a:lnSpc>
              <a:spcBef>
                <a:spcPts val="600"/>
              </a:spcBef>
              <a:defRPr b="0">
                <a:solidFill>
                  <a:srgbClr val="000000"/>
                </a:solidFill>
              </a:defRPr>
            </a:pPr>
            <a:r>
              <a:rPr lang="es-ES" sz="1100"/>
              <a:t>En el ejemplo anterior, la ruta final es /bar/foo.</a:t>
            </a:r>
            <a:endParaRPr sz="1100" dirty="0"/>
          </a:p>
        </p:txBody>
      </p:sp>
      <p:pic>
        <p:nvPicPr>
          <p:cNvPr id="267" name="posit-full-color.png" descr="posit-full-color.png"/>
          <p:cNvPicPr>
            <a:picLocks noChangeAspect="1"/>
          </p:cNvPicPr>
          <p:nvPr/>
        </p:nvPicPr>
        <p:blipFill>
          <a:blip r:embed="rId5"/>
          <a:srcRect/>
          <a:stretch>
            <a:fillRect/>
          </a:stretch>
        </p:blipFill>
        <p:spPr>
          <a:xfrm>
            <a:off x="382542" y="10050579"/>
            <a:ext cx="1719068" cy="544372"/>
          </a:xfrm>
          <a:prstGeom prst="rect">
            <a:avLst/>
          </a:prstGeom>
          <a:ln w="12700">
            <a:miter lim="400000"/>
          </a:ln>
        </p:spPr>
      </p:pic>
      <p:sp>
        <p:nvSpPr>
          <p:cNvPr id="2" name="TextBox 1">
            <a:extLst>
              <a:ext uri="{FF2B5EF4-FFF2-40B4-BE49-F238E27FC236}">
                <a16:creationId xmlns:a16="http://schemas.microsoft.com/office/drawing/2014/main" id="{F0CADFBC-4D11-8D25-2516-655E50AC5B8F}"/>
              </a:ext>
            </a:extLst>
          </p:cNvPr>
          <p:cNvSpPr txBox="1"/>
          <p:nvPr/>
        </p:nvSpPr>
        <p:spPr>
          <a:xfrm>
            <a:off x="12537732" y="1871939"/>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a:solidFill>
                  <a:schemeClr val="bg1"/>
                </a:solidFill>
              </a:rPr>
              <a:t>Establecer el plan de ejecución</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3" name="TextBox 2">
            <a:extLst>
              <a:ext uri="{FF2B5EF4-FFF2-40B4-BE49-F238E27FC236}">
                <a16:creationId xmlns:a16="http://schemas.microsoft.com/office/drawing/2014/main" id="{AB0B634D-E06D-2F18-346D-2D7E2E939C6F}"/>
              </a:ext>
            </a:extLst>
          </p:cNvPr>
          <p:cNvSpPr txBox="1"/>
          <p:nvPr/>
        </p:nvSpPr>
        <p:spPr>
          <a:xfrm>
            <a:off x="12042230" y="2596907"/>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n-US" sz="1000">
                <a:solidFill>
                  <a:schemeClr val="bg1"/>
                </a:solidFill>
              </a:rPr>
              <a:t>Cálculo lento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4" name="TextBox 3">
            <a:extLst>
              <a:ext uri="{FF2B5EF4-FFF2-40B4-BE49-F238E27FC236}">
                <a16:creationId xmlns:a16="http://schemas.microsoft.com/office/drawing/2014/main" id="{545D0623-2A3A-B84D-25F1-F12EEC34B249}"/>
              </a:ext>
            </a:extLst>
          </p:cNvPr>
          <p:cNvSpPr txBox="1"/>
          <p:nvPr/>
        </p:nvSpPr>
        <p:spPr>
          <a:xfrm>
            <a:off x="12220016" y="4143870"/>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n-US" sz="1000" dirty="0" err="1">
                <a:solidFill>
                  <a:schemeClr val="bg1"/>
                </a:solidFill>
              </a:rPr>
              <a:t>Crear</a:t>
            </a:r>
            <a:r>
              <a:rPr lang="en-US" sz="1000" dirty="0">
                <a:solidFill>
                  <a:schemeClr val="bg1"/>
                </a:solidFill>
              </a:rPr>
              <a:t> un </a:t>
            </a:r>
            <a:r>
              <a:rPr lang="en-US" sz="1000" dirty="0" err="1">
                <a:solidFill>
                  <a:schemeClr val="bg1"/>
                </a:solidFill>
              </a:rPr>
              <a:t>enrutador</a:t>
            </a:r>
            <a:r>
              <a:rPr lang="en-US" sz="1000" dirty="0">
                <a:solidFill>
                  <a:schemeClr val="bg1"/>
                </a:solidFill>
              </a:rPr>
              <a:t> </a:t>
            </a:r>
            <a:r>
              <a:rPr lang="en-US" sz="1000" dirty="0" err="1">
                <a:solidFill>
                  <a:schemeClr val="bg1"/>
                </a:solidFill>
              </a:rPr>
              <a:t>inicial</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5" name="TextBox 4">
            <a:extLst>
              <a:ext uri="{FF2B5EF4-FFF2-40B4-BE49-F238E27FC236}">
                <a16:creationId xmlns:a16="http://schemas.microsoft.com/office/drawing/2014/main" id="{805BF65F-6AD9-BB74-52F0-9ADC368E1FC6}"/>
              </a:ext>
            </a:extLst>
          </p:cNvPr>
          <p:cNvSpPr txBox="1"/>
          <p:nvPr/>
        </p:nvSpPr>
        <p:spPr>
          <a:xfrm>
            <a:off x="12440495" y="4994032"/>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n-US" sz="1000" dirty="0" err="1">
                <a:solidFill>
                  <a:schemeClr val="bg1"/>
                </a:solidFill>
              </a:rPr>
              <a:t>Montar</a:t>
            </a:r>
            <a:r>
              <a:rPr lang="en-US" sz="1000" dirty="0">
                <a:solidFill>
                  <a:schemeClr val="bg1"/>
                </a:solidFill>
              </a:rPr>
              <a:t> un </a:t>
            </a:r>
            <a:r>
              <a:rPr lang="en-US" sz="1000" dirty="0" err="1">
                <a:solidFill>
                  <a:schemeClr val="bg1"/>
                </a:solidFill>
              </a:rPr>
              <a:t>enrutador</a:t>
            </a:r>
            <a:r>
              <a:rPr lang="en-US" sz="1000" dirty="0">
                <a:solidFill>
                  <a:schemeClr val="bg1"/>
                </a:solidFill>
              </a:rPr>
              <a:t> </a:t>
            </a:r>
            <a:r>
              <a:rPr lang="en-US" sz="1000" dirty="0" err="1">
                <a:solidFill>
                  <a:schemeClr val="bg1"/>
                </a:solidFill>
              </a:rPr>
              <a:t>en</a:t>
            </a:r>
            <a:r>
              <a:rPr lang="en-US" sz="1000" dirty="0">
                <a:solidFill>
                  <a:schemeClr val="bg1"/>
                </a:solidFill>
              </a:rPr>
              <a:t> </a:t>
            </a:r>
            <a:r>
              <a:rPr lang="en-US" sz="1000" dirty="0" err="1">
                <a:solidFill>
                  <a:schemeClr val="bg1"/>
                </a:solidFill>
              </a:rPr>
              <a:t>otro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6" name="TextBox 5">
            <a:extLst>
              <a:ext uri="{FF2B5EF4-FFF2-40B4-BE49-F238E27FC236}">
                <a16:creationId xmlns:a16="http://schemas.microsoft.com/office/drawing/2014/main" id="{1EDB8EB5-720A-83A3-0328-51560AC1C362}"/>
              </a:ext>
            </a:extLst>
          </p:cNvPr>
          <p:cNvSpPr txBox="1"/>
          <p:nvPr/>
        </p:nvSpPr>
        <p:spPr>
          <a:xfrm>
            <a:off x="12559060" y="6859752"/>
            <a:ext cx="1218234" cy="7514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Identifique el nombre del paquete y el nombre de la API</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7" name="TextBox 6">
            <a:extLst>
              <a:ext uri="{FF2B5EF4-FFF2-40B4-BE49-F238E27FC236}">
                <a16:creationId xmlns:a16="http://schemas.microsoft.com/office/drawing/2014/main" id="{C8CCD9AE-BDD6-A05B-BB07-537C739F807F}"/>
              </a:ext>
            </a:extLst>
          </p:cNvPr>
          <p:cNvSpPr txBox="1"/>
          <p:nvPr/>
        </p:nvSpPr>
        <p:spPr>
          <a:xfrm>
            <a:off x="12325398" y="7745389"/>
            <a:ext cx="1218234"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Opcionalmente, abra el archivo para editarlo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8" name="TextBox 7">
            <a:extLst>
              <a:ext uri="{FF2B5EF4-FFF2-40B4-BE49-F238E27FC236}">
                <a16:creationId xmlns:a16="http://schemas.microsoft.com/office/drawing/2014/main" id="{DA5A872C-9FDC-9763-CC6D-6DD82A5C2AAD}"/>
              </a:ext>
            </a:extLst>
          </p:cNvPr>
          <p:cNvSpPr txBox="1"/>
          <p:nvPr/>
        </p:nvSpPr>
        <p:spPr>
          <a:xfrm>
            <a:off x="10660353" y="8071697"/>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a:solidFill>
                  <a:schemeClr val="bg1"/>
                </a:solidFill>
              </a:rPr>
              <a:t>Ejecución de la API de ejemplo</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9" name="TextBox 8">
            <a:extLst>
              <a:ext uri="{FF2B5EF4-FFF2-40B4-BE49-F238E27FC236}">
                <a16:creationId xmlns:a16="http://schemas.microsoft.com/office/drawing/2014/main" id="{B52E8B8A-B420-B697-58E9-57A06AF38A4E}"/>
              </a:ext>
            </a:extLst>
          </p:cNvPr>
          <p:cNvSpPr txBox="1"/>
          <p:nvPr/>
        </p:nvSpPr>
        <p:spPr>
          <a:xfrm>
            <a:off x="2398714" y="1731679"/>
            <a:ext cx="1277000" cy="4128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n-US" sz="900">
                <a:solidFill>
                  <a:schemeClr val="bg1"/>
                </a:solidFill>
              </a:rPr>
              <a:t>Usar @plumber etiqueta</a:t>
            </a:r>
            <a:endParaRPr kumimoji="0" lang="en-US" sz="900" b="1" i="0" u="none" strike="noStrike" cap="none" spc="0" normalizeH="0" baseline="0" dirty="0">
              <a:ln>
                <a:noFill/>
              </a:ln>
              <a:solidFill>
                <a:schemeClr val="bg1"/>
              </a:solidFill>
              <a:effectLst/>
              <a:uFillTx/>
              <a:latin typeface="+mn-lt"/>
              <a:ea typeface="+mn-ea"/>
              <a:cs typeface="+mn-cs"/>
              <a:sym typeface="Helvetica"/>
            </a:endParaRPr>
          </a:p>
        </p:txBody>
      </p:sp>
      <p:sp>
        <p:nvSpPr>
          <p:cNvPr id="10" name="TextBox 9">
            <a:extLst>
              <a:ext uri="{FF2B5EF4-FFF2-40B4-BE49-F238E27FC236}">
                <a16:creationId xmlns:a16="http://schemas.microsoft.com/office/drawing/2014/main" id="{99C10E4F-F03F-FDDD-ACAA-43D776A575F8}"/>
              </a:ext>
            </a:extLst>
          </p:cNvPr>
          <p:cNvSpPr txBox="1"/>
          <p:nvPr/>
        </p:nvSpPr>
        <p:spPr>
          <a:xfrm>
            <a:off x="2959771" y="2159437"/>
            <a:ext cx="1597539"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Función que acepta y modifica un enrutador de </a:t>
            </a:r>
            <a:r>
              <a:rPr lang="es-ES" sz="1000" dirty="0" err="1">
                <a:solidFill>
                  <a:schemeClr val="bg1"/>
                </a:solidFill>
              </a:rPr>
              <a:t>plumber</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1" name="TextBox 10">
            <a:extLst>
              <a:ext uri="{FF2B5EF4-FFF2-40B4-BE49-F238E27FC236}">
                <a16:creationId xmlns:a16="http://schemas.microsoft.com/office/drawing/2014/main" id="{19093B4D-37ED-8941-8B02-3072A55F16F1}"/>
              </a:ext>
            </a:extLst>
          </p:cNvPr>
          <p:cNvSpPr txBox="1"/>
          <p:nvPr/>
        </p:nvSpPr>
        <p:spPr>
          <a:xfrm>
            <a:off x="356272" y="3010337"/>
            <a:ext cx="1131462"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a:solidFill>
                  <a:schemeClr val="bg1"/>
                </a:solidFill>
              </a:rPr>
              <a:t>Función "Tidy" para crear la API de Plumber</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2" name="TextBox 11">
            <a:extLst>
              <a:ext uri="{FF2B5EF4-FFF2-40B4-BE49-F238E27FC236}">
                <a16:creationId xmlns:a16="http://schemas.microsoft.com/office/drawing/2014/main" id="{61590015-0FB7-3D42-1727-29D686F9D0F0}"/>
              </a:ext>
            </a:extLst>
          </p:cNvPr>
          <p:cNvSpPr txBox="1"/>
          <p:nvPr/>
        </p:nvSpPr>
        <p:spPr>
          <a:xfrm>
            <a:off x="3195291" y="7487363"/>
            <a:ext cx="1605879"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s-ES" sz="1000" dirty="0">
                <a:solidFill>
                  <a:schemeClr val="bg1"/>
                </a:solidFill>
              </a:rPr>
              <a:t>Función que recibe y modifica la especificación existente</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3" name="TextBox 12">
            <a:extLst>
              <a:ext uri="{FF2B5EF4-FFF2-40B4-BE49-F238E27FC236}">
                <a16:creationId xmlns:a16="http://schemas.microsoft.com/office/drawing/2014/main" id="{49605276-7FAD-8289-6A30-CB794DA592FF}"/>
              </a:ext>
            </a:extLst>
          </p:cNvPr>
          <p:cNvSpPr txBox="1"/>
          <p:nvPr/>
        </p:nvSpPr>
        <p:spPr>
          <a:xfrm>
            <a:off x="2000250" y="8943346"/>
            <a:ext cx="1843332"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algn="ctr"/>
            <a:r>
              <a:rPr lang="en-US" sz="1000">
                <a:solidFill>
                  <a:schemeClr val="bg1"/>
                </a:solidFill>
              </a:rPr>
              <a:t>Devolver la especificación actualizada</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4" name="CC BY SA Posit Software, PBC  •   info@posit.co  •   posit.co  •  Learn more at www.rplumber.io  •  HTML cheatsheets at pos.it/cheatsheets  •  plumber  1.2.2  •  Updated: 2024-05">
            <a:extLst>
              <a:ext uri="{FF2B5EF4-FFF2-40B4-BE49-F238E27FC236}">
                <a16:creationId xmlns:a16="http://schemas.microsoft.com/office/drawing/2014/main" id="{3A614104-6D8A-29FE-85CD-3C5EF73889DF}"/>
              </a:ext>
            </a:extLst>
          </p:cNvPr>
          <p:cNvSpPr txBox="1"/>
          <p:nvPr/>
        </p:nvSpPr>
        <p:spPr>
          <a:xfrm>
            <a:off x="2353572" y="10347903"/>
            <a:ext cx="11322666" cy="234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4570" tIns="54570" rIns="54570" bIns="54570" anchor="ctr">
            <a:spAutoFit/>
          </a:bodyPr>
          <a:lstStyle/>
          <a:p>
            <a:pPr algn="r">
              <a:lnSpc>
                <a:spcPct val="90000"/>
              </a:lnSpc>
              <a:spcBef>
                <a:spcPts val="0"/>
              </a:spcBef>
              <a:defRPr sz="900" b="0">
                <a:solidFill>
                  <a:srgbClr val="000000"/>
                </a:solidFill>
              </a:defRPr>
            </a:pPr>
            <a:r>
              <a:rPr dirty="0"/>
              <a:t>CC BY SA Posit Software, PBC  •   </a:t>
            </a:r>
            <a:r>
              <a:rPr dirty="0">
                <a:hlinkClick r:id="rId6"/>
              </a:rPr>
              <a:t>info@posit.co</a:t>
            </a:r>
            <a:r>
              <a:rPr dirty="0"/>
              <a:t>  •   </a:t>
            </a:r>
            <a:r>
              <a:rPr dirty="0">
                <a:hlinkClick r:id="rId7"/>
              </a:rPr>
              <a:t>posit.co</a:t>
            </a:r>
            <a:r>
              <a:rPr dirty="0"/>
              <a:t>  •  </a:t>
            </a:r>
            <a:r>
              <a:rPr lang="es-ES" dirty="0"/>
              <a:t>Aprenda más en</a:t>
            </a:r>
            <a:r>
              <a:rPr dirty="0"/>
              <a:t> </a:t>
            </a:r>
            <a:r>
              <a:rPr b="1" dirty="0">
                <a:hlinkClick r:id="rId8"/>
              </a:rPr>
              <a:t>www.rplumber.io</a:t>
            </a:r>
            <a:r>
              <a:rPr dirty="0"/>
              <a:t>  •  </a:t>
            </a:r>
            <a:r>
              <a:rPr lang="es-ES" dirty="0"/>
              <a:t>Guía rápida en </a:t>
            </a:r>
            <a:r>
              <a:rPr dirty="0"/>
              <a:t>HTML </a:t>
            </a:r>
            <a:r>
              <a:rPr lang="es-ES" dirty="0"/>
              <a:t>en</a:t>
            </a:r>
            <a:r>
              <a:rPr dirty="0"/>
              <a:t> </a:t>
            </a:r>
            <a:r>
              <a:rPr b="1" dirty="0">
                <a:hlinkClick r:id="rId9"/>
              </a:rPr>
              <a:t>pos.it/</a:t>
            </a:r>
            <a:r>
              <a:rPr b="1" dirty="0" err="1">
                <a:hlinkClick r:id="rId9"/>
              </a:rPr>
              <a:t>cheatsheets</a:t>
            </a:r>
            <a:r>
              <a:rPr dirty="0"/>
              <a:t>  •  plumber  1.2.2  •  </a:t>
            </a:r>
            <a:r>
              <a:rPr lang="es-ES" dirty="0"/>
              <a:t>Actualizado</a:t>
            </a:r>
            <a:r>
              <a:rPr dirty="0"/>
              <a:t>: 2024-05</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4C4C4C"/>
      </a:dk1>
      <a:lt1>
        <a:srgbClr val="FFFFFF"/>
      </a:lt1>
      <a:dk2>
        <a:srgbClr val="53585F"/>
      </a:dk2>
      <a:lt2>
        <a:srgbClr val="DCDEE0"/>
      </a:lt2>
      <a:accent1>
        <a:srgbClr val="0365C0"/>
      </a:accent1>
      <a:accent2>
        <a:srgbClr val="00882B"/>
      </a:accent2>
      <a:accent3>
        <a:srgbClr val="F7DCA7"/>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F7DCA7"/>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54</TotalTime>
  <Words>2223</Words>
  <Application>Microsoft Office PowerPoint</Application>
  <PresentationFormat>Custom</PresentationFormat>
  <Paragraphs>294</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Avenir Roman</vt:lpstr>
      <vt:lpstr>Courier</vt:lpstr>
      <vt:lpstr>Courier New</vt:lpstr>
      <vt:lpstr>Helvetica</vt:lpstr>
      <vt:lpstr>Helvetica Light</vt:lpstr>
      <vt:lpstr>White</vt:lpstr>
      <vt:lpstr>REST APIs con plumber: : GUÍA RÁPIDA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APIs with plumber: : CHEATSHEET </dc:title>
  <cp:lastModifiedBy>David Díaz Rodríguez</cp:lastModifiedBy>
  <cp:revision>3</cp:revision>
  <dcterms:modified xsi:type="dcterms:W3CDTF">2024-06-08T11:51:14Z</dcterms:modified>
</cp:coreProperties>
</file>